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notesSlides/notesSlide4.xml" ContentType="application/vnd.openxmlformats-officedocument.presentationml.notesSlide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notesSlides/notesSlide5.xml" ContentType="application/vnd.openxmlformats-officedocument.presentationml.notesSlide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notesSlides/notesSlide6.xml" ContentType="application/vnd.openxmlformats-officedocument.presentationml.notesSlide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notesSlides/notesSlide7.xml" ContentType="application/vnd.openxmlformats-officedocument.presentationml.notesSlide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notesSlides/notesSlide8.xml" ContentType="application/vnd.openxmlformats-officedocument.presentationml.notesSlide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notesSlides/notesSlide9.xml" ContentType="application/vnd.openxmlformats-officedocument.presentationml.notesSlide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notesSlides/notesSlide10.xml" ContentType="application/vnd.openxmlformats-officedocument.presentationml.notesSlide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notesSlides/notesSlide11.xml" ContentType="application/vnd.openxmlformats-officedocument.presentationml.notesSlide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notesSlides/notesSlide12.xml" ContentType="application/vnd.openxmlformats-officedocument.presentationml.notesSlide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notesSlides/notesSlide13.xml" ContentType="application/vnd.openxmlformats-officedocument.presentationml.notesSlide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notesSlides/notesSlide14.xml" ContentType="application/vnd.openxmlformats-officedocument.presentationml.notesSlide+xml"/>
  <Override PartName="/ppt/tags/tag60.xml" ContentType="application/vnd.openxmlformats-officedocument.presentationml.tags+xml"/>
  <Override PartName="/ppt/notesSlides/notesSlide15.xml" ContentType="application/vnd.openxmlformats-officedocument.presentationml.notesSlide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notesSlides/notesSlide16.xml" ContentType="application/vnd.openxmlformats-officedocument.presentationml.notesSlide+xml"/>
  <Override PartName="/ppt/tags/tag63.xml" ContentType="application/vnd.openxmlformats-officedocument.presentationml.tags+xml"/>
  <Override PartName="/ppt/notesSlides/notesSlide17.xml" ContentType="application/vnd.openxmlformats-officedocument.presentationml.notesSlide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notesSlides/notesSlide18.xml" ContentType="application/vnd.openxmlformats-officedocument.presentationml.notesSlide+xml"/>
  <Override PartName="/ppt/tags/tag67.xml" ContentType="application/vnd.openxmlformats-officedocument.presentationml.tags+xml"/>
  <Override PartName="/ppt/notesSlides/notesSlide19.xml" ContentType="application/vnd.openxmlformats-officedocument.presentationml.notesSlide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notesSlides/notesSlide20.xml" ContentType="application/vnd.openxmlformats-officedocument.presentationml.notesSlide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notesSlides/notesSlide21.xml" ContentType="application/vnd.openxmlformats-officedocument.presentationml.notesSlide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notesSlides/notesSlide22.xml" ContentType="application/vnd.openxmlformats-officedocument.presentationml.notesSlide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notesSlides/notesSlide23.xml" ContentType="application/vnd.openxmlformats-officedocument.presentationml.notesSlide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notesSlides/notesSlide24.xml" ContentType="application/vnd.openxmlformats-officedocument.presentationml.notesSlide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notesSlides/notesSlide25.xml" ContentType="application/vnd.openxmlformats-officedocument.presentationml.notesSlide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notesSlides/notesSlide26.xml" ContentType="application/vnd.openxmlformats-officedocument.presentationml.notesSlide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notesSlides/notesSlide27.xml" ContentType="application/vnd.openxmlformats-officedocument.presentationml.notesSlide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notesSlides/notesSlide28.xml" ContentType="application/vnd.openxmlformats-officedocument.presentationml.notesSlide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notesSlides/notesSlide29.xml" ContentType="application/vnd.openxmlformats-officedocument.presentationml.notesSlide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notesSlides/notesSlide30.xml" ContentType="application/vnd.openxmlformats-officedocument.presentationml.notesSlide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notesSlides/notesSlide31.xml" ContentType="application/vnd.openxmlformats-officedocument.presentationml.notesSlide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notesSlides/notesSlide32.xml" ContentType="application/vnd.openxmlformats-officedocument.presentationml.notesSlide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notesSlides/notesSlide33.xml" ContentType="application/vnd.openxmlformats-officedocument.presentationml.notesSlide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notesSlides/notesSlide34.xml" ContentType="application/vnd.openxmlformats-officedocument.presentationml.notesSlide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notesSlides/notesSlide35.xml" ContentType="application/vnd.openxmlformats-officedocument.presentationml.notesSlide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notesSlides/notesSlide36.xml" ContentType="application/vnd.openxmlformats-officedocument.presentationml.notesSlide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notesSlides/notesSlide37.xml" ContentType="application/vnd.openxmlformats-officedocument.presentationml.notesSlide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notesSlides/notesSlide38.xml" ContentType="application/vnd.openxmlformats-officedocument.presentationml.notesSlide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notesSlides/notesSlide39.xml" ContentType="application/vnd.openxmlformats-officedocument.presentationml.notesSlide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notesSlides/notesSlide40.xml" ContentType="application/vnd.openxmlformats-officedocument.presentationml.notesSlide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notesSlides/notesSlide41.xml" ContentType="application/vnd.openxmlformats-officedocument.presentationml.notesSlide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notesSlides/notesSlide42.xml" ContentType="application/vnd.openxmlformats-officedocument.presentationml.notesSlide+xml"/>
  <Override PartName="/ppt/tags/tag180.xml" ContentType="application/vnd.openxmlformats-officedocument.presentationml.tags+xml"/>
  <Override PartName="/ppt/notesSlides/notesSlide43.xml" ContentType="application/vnd.openxmlformats-officedocument.presentationml.notesSlide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notesSlides/notesSlide44.xml" ContentType="application/vnd.openxmlformats-officedocument.presentationml.notesSlide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notesSlides/notesSlide45.xml" ContentType="application/vnd.openxmlformats-officedocument.presentationml.notesSlide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notesSlides/notesSlide46.xml" ContentType="application/vnd.openxmlformats-officedocument.presentationml.notesSlide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notesSlides/notesSlide47.xml" ContentType="application/vnd.openxmlformats-officedocument.presentationml.notesSlide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notesSlides/notesSlide48.xml" ContentType="application/vnd.openxmlformats-officedocument.presentationml.notesSlide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notesSlides/notesSlide49.xml" ContentType="application/vnd.openxmlformats-officedocument.presentationml.notesSlide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notesSlides/notesSlide50.xml" ContentType="application/vnd.openxmlformats-officedocument.presentationml.notesSlide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notesSlides/notesSlide51.xml" ContentType="application/vnd.openxmlformats-officedocument.presentationml.notesSlide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notesSlides/notesSlide52.xml" ContentType="application/vnd.openxmlformats-officedocument.presentationml.notesSlide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notesSlides/notesSlide53.xml" ContentType="application/vnd.openxmlformats-officedocument.presentationml.notesSlide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notesSlides/notesSlide54.xml" ContentType="application/vnd.openxmlformats-officedocument.presentationml.notesSlide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notesSlides/notesSlide55.xml" ContentType="application/vnd.openxmlformats-officedocument.presentationml.notesSlide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notesSlides/notesSlide56.xml" ContentType="application/vnd.openxmlformats-officedocument.presentationml.notesSlide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notesSlides/notesSlide57.xml" ContentType="application/vnd.openxmlformats-officedocument.presentationml.notesSlide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notesSlides/notesSlide58.xml" ContentType="application/vnd.openxmlformats-officedocument.presentationml.notesSlide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notesSlides/notesSlide59.xml" ContentType="application/vnd.openxmlformats-officedocument.presentationml.notesSlide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notesSlides/notesSlide60.xml" ContentType="application/vnd.openxmlformats-officedocument.presentationml.notesSlide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notesSlides/notesSlide6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3" r:id="rId1"/>
  </p:sldMasterIdLst>
  <p:notesMasterIdLst>
    <p:notesMasterId r:id="rId78"/>
  </p:notesMasterIdLst>
  <p:handoutMasterIdLst>
    <p:handoutMasterId r:id="rId79"/>
  </p:handoutMasterIdLst>
  <p:sldIdLst>
    <p:sldId id="279" r:id="rId2"/>
    <p:sldId id="284" r:id="rId3"/>
    <p:sldId id="381" r:id="rId4"/>
    <p:sldId id="346" r:id="rId5"/>
    <p:sldId id="404" r:id="rId6"/>
    <p:sldId id="349" r:id="rId7"/>
    <p:sldId id="384" r:id="rId8"/>
    <p:sldId id="382" r:id="rId9"/>
    <p:sldId id="351" r:id="rId10"/>
    <p:sldId id="377" r:id="rId11"/>
    <p:sldId id="352" r:id="rId12"/>
    <p:sldId id="378" r:id="rId13"/>
    <p:sldId id="444" r:id="rId14"/>
    <p:sldId id="443" r:id="rId15"/>
    <p:sldId id="379" r:id="rId16"/>
    <p:sldId id="353" r:id="rId17"/>
    <p:sldId id="363" r:id="rId18"/>
    <p:sldId id="364" r:id="rId19"/>
    <p:sldId id="405" r:id="rId20"/>
    <p:sldId id="406" r:id="rId21"/>
    <p:sldId id="365" r:id="rId22"/>
    <p:sldId id="380" r:id="rId23"/>
    <p:sldId id="383" r:id="rId24"/>
    <p:sldId id="407" r:id="rId25"/>
    <p:sldId id="354" r:id="rId26"/>
    <p:sldId id="385" r:id="rId27"/>
    <p:sldId id="410" r:id="rId28"/>
    <p:sldId id="386" r:id="rId29"/>
    <p:sldId id="387" r:id="rId30"/>
    <p:sldId id="360" r:id="rId31"/>
    <p:sldId id="411" r:id="rId32"/>
    <p:sldId id="388" r:id="rId33"/>
    <p:sldId id="356" r:id="rId34"/>
    <p:sldId id="357" r:id="rId35"/>
    <p:sldId id="417" r:id="rId36"/>
    <p:sldId id="432" r:id="rId37"/>
    <p:sldId id="414" r:id="rId38"/>
    <p:sldId id="445" r:id="rId39"/>
    <p:sldId id="415" r:id="rId40"/>
    <p:sldId id="416" r:id="rId41"/>
    <p:sldId id="408" r:id="rId42"/>
    <p:sldId id="391" r:id="rId43"/>
    <p:sldId id="358" r:id="rId44"/>
    <p:sldId id="419" r:id="rId45"/>
    <p:sldId id="397" r:id="rId46"/>
    <p:sldId id="371" r:id="rId47"/>
    <p:sldId id="409" r:id="rId48"/>
    <p:sldId id="392" r:id="rId49"/>
    <p:sldId id="428" r:id="rId50"/>
    <p:sldId id="429" r:id="rId51"/>
    <p:sldId id="399" r:id="rId52"/>
    <p:sldId id="374" r:id="rId53"/>
    <p:sldId id="418" r:id="rId54"/>
    <p:sldId id="434" r:id="rId55"/>
    <p:sldId id="430" r:id="rId56"/>
    <p:sldId id="375" r:id="rId57"/>
    <p:sldId id="395" r:id="rId58"/>
    <p:sldId id="400" r:id="rId59"/>
    <p:sldId id="431" r:id="rId60"/>
    <p:sldId id="422" r:id="rId61"/>
    <p:sldId id="448" r:id="rId62"/>
    <p:sldId id="423" r:id="rId63"/>
    <p:sldId id="436" r:id="rId64"/>
    <p:sldId id="437" r:id="rId65"/>
    <p:sldId id="438" r:id="rId66"/>
    <p:sldId id="447" r:id="rId67"/>
    <p:sldId id="446" r:id="rId68"/>
    <p:sldId id="439" r:id="rId69"/>
    <p:sldId id="440" r:id="rId70"/>
    <p:sldId id="427" r:id="rId71"/>
    <p:sldId id="421" r:id="rId72"/>
    <p:sldId id="403" r:id="rId73"/>
    <p:sldId id="401" r:id="rId74"/>
    <p:sldId id="359" r:id="rId75"/>
    <p:sldId id="420" r:id="rId76"/>
    <p:sldId id="361" r:id="rId77"/>
  </p:sldIdLst>
  <p:sldSz cx="12192000" cy="6858000"/>
  <p:notesSz cx="6888163" cy="10021888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253" userDrawn="1">
          <p15:clr>
            <a:srgbClr val="A4A3A4"/>
          </p15:clr>
        </p15:guide>
        <p15:guide id="2" orient="horz" pos="3838" userDrawn="1">
          <p15:clr>
            <a:srgbClr val="A4A3A4"/>
          </p15:clr>
        </p15:guide>
        <p15:guide id="3" orient="horz" pos="4201" userDrawn="1">
          <p15:clr>
            <a:srgbClr val="A4A3A4"/>
          </p15:clr>
        </p15:guide>
        <p15:guide id="4" orient="horz" pos="3294" userDrawn="1">
          <p15:clr>
            <a:srgbClr val="A4A3A4"/>
          </p15:clr>
        </p15:guide>
        <p15:guide id="5" orient="horz" pos="255" userDrawn="1">
          <p15:clr>
            <a:srgbClr val="A4A3A4"/>
          </p15:clr>
        </p15:guide>
        <p15:guide id="6" orient="horz" pos="1026" userDrawn="1">
          <p15:clr>
            <a:srgbClr val="A4A3A4"/>
          </p15:clr>
        </p15:guide>
        <p15:guide id="7" orient="horz" pos="3884" userDrawn="1">
          <p15:clr>
            <a:srgbClr val="A4A3A4"/>
          </p15:clr>
        </p15:guide>
        <p15:guide id="8" orient="horz" pos="3385" userDrawn="1">
          <p15:clr>
            <a:srgbClr val="A4A3A4"/>
          </p15:clr>
        </p15:guide>
        <p15:guide id="9" orient="horz" pos="2704" userDrawn="1">
          <p15:clr>
            <a:srgbClr val="A4A3A4"/>
          </p15:clr>
        </p15:guide>
        <p15:guide id="10" orient="horz" pos="1207" userDrawn="1">
          <p15:clr>
            <a:srgbClr val="A4A3A4"/>
          </p15:clr>
        </p15:guide>
        <p15:guide id="11" orient="horz" pos="1525" userDrawn="1">
          <p15:clr>
            <a:srgbClr val="A4A3A4"/>
          </p15:clr>
        </p15:guide>
        <p15:guide id="12" orient="horz" pos="1480" userDrawn="1">
          <p15:clr>
            <a:srgbClr val="A4A3A4"/>
          </p15:clr>
        </p15:guide>
        <p15:guide id="13" orient="horz" pos="3067" userDrawn="1">
          <p15:clr>
            <a:srgbClr val="A4A3A4"/>
          </p15:clr>
        </p15:guide>
        <p15:guide id="14" orient="horz" pos="1979" userDrawn="1">
          <p15:clr>
            <a:srgbClr val="A4A3A4"/>
          </p15:clr>
        </p15:guide>
        <p15:guide id="15" pos="3900" userDrawn="1">
          <p15:clr>
            <a:srgbClr val="A4A3A4"/>
          </p15:clr>
        </p15:guide>
        <p15:guide id="16" pos="3780" userDrawn="1">
          <p15:clr>
            <a:srgbClr val="A4A3A4"/>
          </p15:clr>
        </p15:guide>
        <p15:guide id="17" pos="2993" userDrawn="1">
          <p15:clr>
            <a:srgbClr val="A4A3A4"/>
          </p15:clr>
        </p15:guide>
        <p15:guide id="18" pos="2872" userDrawn="1">
          <p15:clr>
            <a:srgbClr val="A4A3A4"/>
          </p15:clr>
        </p15:guide>
        <p15:guide id="19" pos="2087" userDrawn="1">
          <p15:clr>
            <a:srgbClr val="A4A3A4"/>
          </p15:clr>
        </p15:guide>
        <p15:guide id="20" pos="1965" userDrawn="1">
          <p15:clr>
            <a:srgbClr val="A4A3A4"/>
          </p15:clr>
        </p15:guide>
        <p15:guide id="21" pos="1179" userDrawn="1">
          <p15:clr>
            <a:srgbClr val="A4A3A4"/>
          </p15:clr>
        </p15:guide>
        <p15:guide id="22" pos="1073" userDrawn="1">
          <p15:clr>
            <a:srgbClr val="A4A3A4"/>
          </p15:clr>
        </p15:guide>
        <p15:guide id="23" pos="272" userDrawn="1">
          <p15:clr>
            <a:srgbClr val="A4A3A4"/>
          </p15:clr>
        </p15:guide>
        <p15:guide id="24" pos="4687" userDrawn="1">
          <p15:clr>
            <a:srgbClr val="A4A3A4"/>
          </p15:clr>
        </p15:guide>
        <p15:guide id="25" pos="4808" userDrawn="1">
          <p15:clr>
            <a:srgbClr val="A4A3A4"/>
          </p15:clr>
        </p15:guide>
        <p15:guide id="26" pos="5593" userDrawn="1">
          <p15:clr>
            <a:srgbClr val="A4A3A4"/>
          </p15:clr>
        </p15:guide>
        <p15:guide id="27" pos="5715" userDrawn="1">
          <p15:clr>
            <a:srgbClr val="A4A3A4"/>
          </p15:clr>
        </p15:guide>
        <p15:guide id="28" pos="6501" userDrawn="1">
          <p15:clr>
            <a:srgbClr val="A4A3A4"/>
          </p15:clr>
        </p15:guide>
        <p15:guide id="29" pos="6623" userDrawn="1">
          <p15:clr>
            <a:srgbClr val="A4A3A4"/>
          </p15:clr>
        </p15:guide>
        <p15:guide id="30" pos="740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57" userDrawn="1">
          <p15:clr>
            <a:srgbClr val="A4A3A4"/>
          </p15:clr>
        </p15:guide>
        <p15:guide id="2" pos="217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F8F8"/>
    <a:srgbClr val="009AD1"/>
    <a:srgbClr val="0099D1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6" autoAdjust="0"/>
    <p:restoredTop sz="66624" autoAdjust="0"/>
  </p:normalViewPr>
  <p:slideViewPr>
    <p:cSldViewPr showGuides="1">
      <p:cViewPr varScale="1">
        <p:scale>
          <a:sx n="74" d="100"/>
          <a:sy n="74" d="100"/>
        </p:scale>
        <p:origin x="3624" y="72"/>
      </p:cViewPr>
      <p:guideLst>
        <p:guide orient="horz" pos="1253"/>
        <p:guide orient="horz" pos="3838"/>
        <p:guide orient="horz" pos="4201"/>
        <p:guide orient="horz" pos="3294"/>
        <p:guide orient="horz" pos="255"/>
        <p:guide orient="horz" pos="1026"/>
        <p:guide orient="horz" pos="3884"/>
        <p:guide orient="horz" pos="3385"/>
        <p:guide orient="horz" pos="2704"/>
        <p:guide orient="horz" pos="1207"/>
        <p:guide orient="horz" pos="1525"/>
        <p:guide orient="horz" pos="1480"/>
        <p:guide orient="horz" pos="3067"/>
        <p:guide orient="horz" pos="1979"/>
        <p:guide pos="3900"/>
        <p:guide pos="3780"/>
        <p:guide pos="2993"/>
        <p:guide pos="2872"/>
        <p:guide pos="2087"/>
        <p:guide pos="1965"/>
        <p:guide pos="1179"/>
        <p:guide pos="1073"/>
        <p:guide pos="272"/>
        <p:guide pos="4687"/>
        <p:guide pos="4808"/>
        <p:guide pos="5593"/>
        <p:guide pos="5715"/>
        <p:guide pos="6501"/>
        <p:guide pos="6623"/>
        <p:guide pos="7408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82" d="100"/>
          <a:sy n="82" d="100"/>
        </p:scale>
        <p:origin x="-3132" y="-96"/>
      </p:cViewPr>
      <p:guideLst>
        <p:guide orient="horz" pos="3157"/>
        <p:guide pos="217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notesMaster" Target="notesMasters/notesMaster1.xml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4871" cy="501094"/>
          </a:xfrm>
          <a:prstGeom prst="rect">
            <a:avLst/>
          </a:prstGeom>
        </p:spPr>
        <p:txBody>
          <a:bodyPr vert="horz" lIns="96625" tIns="48312" rIns="96625" bIns="48312" rtlCol="0"/>
          <a:lstStyle>
            <a:lvl1pPr algn="l">
              <a:defRPr sz="13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901698" y="0"/>
            <a:ext cx="2984871" cy="501094"/>
          </a:xfrm>
          <a:prstGeom prst="rect">
            <a:avLst/>
          </a:prstGeom>
        </p:spPr>
        <p:txBody>
          <a:bodyPr vert="horz" lIns="96625" tIns="48312" rIns="96625" bIns="48312" rtlCol="0"/>
          <a:lstStyle>
            <a:lvl1pPr algn="r">
              <a:defRPr sz="1300"/>
            </a:lvl1pPr>
          </a:lstStyle>
          <a:p>
            <a:fld id="{4C3797C4-ED8E-4EA4-959C-2AEEE7E3AD08}" type="datetimeFigureOut">
              <a:rPr lang="de-DE" smtClean="0"/>
              <a:t>16.12.2024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519054"/>
            <a:ext cx="2984871" cy="501094"/>
          </a:xfrm>
          <a:prstGeom prst="rect">
            <a:avLst/>
          </a:prstGeom>
        </p:spPr>
        <p:txBody>
          <a:bodyPr vert="horz" lIns="96625" tIns="48312" rIns="96625" bIns="48312" rtlCol="0" anchor="b"/>
          <a:lstStyle>
            <a:lvl1pPr algn="l">
              <a:defRPr sz="13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901698" y="9519054"/>
            <a:ext cx="2984871" cy="501094"/>
          </a:xfrm>
          <a:prstGeom prst="rect">
            <a:avLst/>
          </a:prstGeom>
        </p:spPr>
        <p:txBody>
          <a:bodyPr vert="horz" lIns="96625" tIns="48312" rIns="96625" bIns="48312" rtlCol="0" anchor="b"/>
          <a:lstStyle>
            <a:lvl1pPr algn="r">
              <a:defRPr sz="1300"/>
            </a:lvl1pPr>
          </a:lstStyle>
          <a:p>
            <a:fld id="{FBF1F910-8AA9-49D3-9D40-DBE35BDF935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7158913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4871" cy="501094"/>
          </a:xfrm>
          <a:prstGeom prst="rect">
            <a:avLst/>
          </a:prstGeom>
        </p:spPr>
        <p:txBody>
          <a:bodyPr vert="horz" lIns="96625" tIns="48312" rIns="96625" bIns="48312" rtlCol="0"/>
          <a:lstStyle>
            <a:lvl1pPr algn="l">
              <a:defRPr sz="13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901698" y="0"/>
            <a:ext cx="2984871" cy="501094"/>
          </a:xfrm>
          <a:prstGeom prst="rect">
            <a:avLst/>
          </a:prstGeom>
        </p:spPr>
        <p:txBody>
          <a:bodyPr vert="horz" lIns="96625" tIns="48312" rIns="96625" bIns="48312" rtlCol="0"/>
          <a:lstStyle>
            <a:lvl1pPr algn="r">
              <a:defRPr sz="1300"/>
            </a:lvl1pPr>
          </a:lstStyle>
          <a:p>
            <a:fld id="{44B5C22D-DB44-4084-9471-0EB64DB204F9}" type="datetimeFigureOut">
              <a:rPr lang="de-DE" smtClean="0"/>
              <a:t>16.12.2024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03188" y="750888"/>
            <a:ext cx="6681787" cy="3759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25" tIns="48312" rIns="96625" bIns="48312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8817" y="4760397"/>
            <a:ext cx="5510530" cy="4509850"/>
          </a:xfrm>
          <a:prstGeom prst="rect">
            <a:avLst/>
          </a:prstGeom>
        </p:spPr>
        <p:txBody>
          <a:bodyPr vert="horz" lIns="96625" tIns="48312" rIns="96625" bIns="48312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519054"/>
            <a:ext cx="2984871" cy="501094"/>
          </a:xfrm>
          <a:prstGeom prst="rect">
            <a:avLst/>
          </a:prstGeom>
        </p:spPr>
        <p:txBody>
          <a:bodyPr vert="horz" lIns="96625" tIns="48312" rIns="96625" bIns="48312" rtlCol="0" anchor="b"/>
          <a:lstStyle>
            <a:lvl1pPr algn="l">
              <a:defRPr sz="13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901698" y="9519054"/>
            <a:ext cx="2984871" cy="501094"/>
          </a:xfrm>
          <a:prstGeom prst="rect">
            <a:avLst/>
          </a:prstGeom>
        </p:spPr>
        <p:txBody>
          <a:bodyPr vert="horz" lIns="96625" tIns="48312" rIns="96625" bIns="48312" rtlCol="0" anchor="b"/>
          <a:lstStyle>
            <a:lvl1pPr algn="r">
              <a:defRPr sz="1300"/>
            </a:lvl1pPr>
          </a:lstStyle>
          <a:p>
            <a:fld id="{8947F2EB-A273-4CA5-8E41-BC88C509E25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315348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762662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BA24E7-5F9F-9CD6-852E-79BF419F92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BAF44793-4D5D-9526-C619-9052B21391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D48B1CDB-FB8F-B9C5-640D-807BBBBDBF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But if we can see a linear combination of states could be what we want.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WE want the first excitation to be a eigenstate with a higher energy and a reduced magnetization.</a:t>
            </a:r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This </a:t>
            </a:r>
            <a:r>
              <a:rPr lang="de-DE" dirty="0" err="1"/>
              <a:t>is</a:t>
            </a:r>
            <a:r>
              <a:rPr lang="de-DE" dirty="0"/>
              <a:t> a </a:t>
            </a:r>
            <a:r>
              <a:rPr lang="de-DE" dirty="0" err="1"/>
              <a:t>bit</a:t>
            </a:r>
            <a:r>
              <a:rPr lang="de-DE" dirty="0"/>
              <a:t> </a:t>
            </a:r>
            <a:r>
              <a:rPr lang="de-DE" dirty="0" err="1"/>
              <a:t>similiar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a </a:t>
            </a:r>
            <a:r>
              <a:rPr lang="de-DE" dirty="0" err="1"/>
              <a:t>coherent</a:t>
            </a:r>
            <a:r>
              <a:rPr lang="de-DE" dirty="0"/>
              <a:t> </a:t>
            </a:r>
            <a:r>
              <a:rPr lang="de-DE" dirty="0" err="1"/>
              <a:t>state</a:t>
            </a:r>
            <a:r>
              <a:rPr lang="de-DE" dirty="0"/>
              <a:t>, but also </a:t>
            </a:r>
            <a:r>
              <a:rPr lang="de-DE" dirty="0" err="1"/>
              <a:t>something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already</a:t>
            </a:r>
            <a:r>
              <a:rPr lang="de-DE" dirty="0"/>
              <a:t> </a:t>
            </a:r>
            <a:r>
              <a:rPr lang="de-DE" dirty="0" err="1"/>
              <a:t>saw</a:t>
            </a:r>
            <a:r>
              <a:rPr lang="de-DE" dirty="0"/>
              <a:t> in </a:t>
            </a:r>
            <a:r>
              <a:rPr lang="de-DE" dirty="0" err="1"/>
              <a:t>several</a:t>
            </a:r>
            <a:r>
              <a:rPr lang="de-DE" dirty="0"/>
              <a:t> </a:t>
            </a:r>
            <a:r>
              <a:rPr lang="de-DE" dirty="0" err="1"/>
              <a:t>lectures</a:t>
            </a:r>
            <a:r>
              <a:rPr lang="de-DE" dirty="0"/>
              <a:t>.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AE70C02-2CD8-B1DB-4582-E7640F39D1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292847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1F0F08-2A81-EDA0-0114-947D041CC8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8EE3EC13-651A-D641-49FB-370DBE2F77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8C2C5294-4226-D6ED-597C-74E55BC04F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But if we can see a linear combination of states could be what we want.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WE want the first excitation to be a eigenstate with a higher energy and a reduced magnetization.</a:t>
            </a:r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This </a:t>
            </a:r>
            <a:r>
              <a:rPr lang="de-DE" dirty="0" err="1"/>
              <a:t>is</a:t>
            </a:r>
            <a:r>
              <a:rPr lang="de-DE" dirty="0"/>
              <a:t> a </a:t>
            </a:r>
            <a:r>
              <a:rPr lang="de-DE" dirty="0" err="1"/>
              <a:t>bit</a:t>
            </a:r>
            <a:r>
              <a:rPr lang="de-DE" dirty="0"/>
              <a:t> </a:t>
            </a:r>
            <a:r>
              <a:rPr lang="de-DE" dirty="0" err="1"/>
              <a:t>similiar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a </a:t>
            </a:r>
            <a:r>
              <a:rPr lang="de-DE" dirty="0" err="1"/>
              <a:t>coherent</a:t>
            </a:r>
            <a:r>
              <a:rPr lang="de-DE" dirty="0"/>
              <a:t> </a:t>
            </a:r>
            <a:r>
              <a:rPr lang="de-DE" dirty="0" err="1"/>
              <a:t>state</a:t>
            </a:r>
            <a:r>
              <a:rPr lang="de-DE" dirty="0"/>
              <a:t>, but also </a:t>
            </a:r>
            <a:r>
              <a:rPr lang="de-DE" dirty="0" err="1"/>
              <a:t>something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already</a:t>
            </a:r>
            <a:r>
              <a:rPr lang="de-DE" dirty="0"/>
              <a:t> </a:t>
            </a:r>
            <a:r>
              <a:rPr lang="de-DE" dirty="0" err="1"/>
              <a:t>saw</a:t>
            </a:r>
            <a:r>
              <a:rPr lang="de-DE" dirty="0"/>
              <a:t> in </a:t>
            </a:r>
            <a:r>
              <a:rPr lang="de-DE" dirty="0" err="1"/>
              <a:t>several</a:t>
            </a:r>
            <a:r>
              <a:rPr lang="de-DE" dirty="0"/>
              <a:t> </a:t>
            </a:r>
            <a:r>
              <a:rPr lang="de-DE" dirty="0" err="1"/>
              <a:t>lectures</a:t>
            </a:r>
            <a:r>
              <a:rPr lang="de-DE" dirty="0"/>
              <a:t>.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283F8B6-DCFF-8A5E-4E83-F5EF44751A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799151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|n&gt; </a:t>
            </a:r>
            <a:r>
              <a:rPr lang="de-DE" dirty="0" err="1"/>
              <a:t>means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spin</a:t>
            </a:r>
            <a:r>
              <a:rPr lang="de-DE" dirty="0"/>
              <a:t> at </a:t>
            </a:r>
            <a:r>
              <a:rPr lang="de-DE" dirty="0" err="1"/>
              <a:t>site</a:t>
            </a:r>
            <a:r>
              <a:rPr lang="de-DE" dirty="0"/>
              <a:t> n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flipped</a:t>
            </a:r>
            <a:r>
              <a:rPr lang="de-DE" dirty="0"/>
              <a:t>/</a:t>
            </a:r>
            <a:r>
              <a:rPr lang="de-DE" dirty="0" err="1"/>
              <a:t>tilted</a:t>
            </a:r>
            <a:endParaRPr lang="de-DE" dirty="0"/>
          </a:p>
          <a:p>
            <a:endParaRPr lang="de-DE" dirty="0"/>
          </a:p>
          <a:p>
            <a:r>
              <a:rPr lang="de-DE" dirty="0"/>
              <a:t>Thus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a </a:t>
            </a:r>
            <a:r>
              <a:rPr lang="de-DE" dirty="0" err="1"/>
              <a:t>superposition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where</a:t>
            </a:r>
            <a:r>
              <a:rPr lang="de-DE" dirty="0"/>
              <a:t>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titled</a:t>
            </a:r>
            <a:r>
              <a:rPr lang="de-DE" dirty="0"/>
              <a:t> </a:t>
            </a:r>
            <a:r>
              <a:rPr lang="de-DE" dirty="0" err="1"/>
              <a:t>spin</a:t>
            </a:r>
            <a:r>
              <a:rPr lang="de-DE" dirty="0"/>
              <a:t> </a:t>
            </a:r>
            <a:r>
              <a:rPr lang="de-DE" dirty="0" err="1"/>
              <a:t>is</a:t>
            </a:r>
            <a:endParaRPr lang="de-DE" dirty="0"/>
          </a:p>
          <a:p>
            <a:endParaRPr lang="de-DE" dirty="0"/>
          </a:p>
          <a:p>
            <a:r>
              <a:rPr lang="de-DE" dirty="0"/>
              <a:t>|k&gt; </a:t>
            </a:r>
            <a:r>
              <a:rPr lang="de-DE" dirty="0" err="1"/>
              <a:t>states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orthonormal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639724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total magnetization in z is reduced, but the average x and y component are still zero? How can that be?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We can also see here that the z-</a:t>
            </a:r>
            <a:r>
              <a:rPr lang="en-US" dirty="0" err="1"/>
              <a:t>compontne</a:t>
            </a:r>
            <a:r>
              <a:rPr lang="en-US" dirty="0"/>
              <a:t> for a site I seems to be only reduced by 1/N instead of 1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average in zero is correct since the k state are orthogonal, and we do not break </a:t>
            </a:r>
            <a:r>
              <a:rPr lang="en-US" dirty="0" err="1"/>
              <a:t>heisenbergs</a:t>
            </a:r>
            <a:r>
              <a:rPr lang="en-US" dirty="0"/>
              <a:t> uncertainty relation since this is just the average, whilst the variance is not equal zero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525074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27C765-ADFD-6626-9E6F-9840F4D6A3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BD82469A-35C3-A3F4-918E-7AE23B64E7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693D7FB9-8AF8-D904-3F96-EA5C89162E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z hides under the sum, because the sum over delta runs over all interactions hence sum 1 = z</a:t>
            </a:r>
          </a:p>
          <a:p>
            <a:endParaRPr lang="en-US" dirty="0"/>
          </a:p>
          <a:p>
            <a:r>
              <a:rPr lang="en-US" dirty="0"/>
              <a:t>The sum for the linear chain of spins 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CBB5CBD-5881-7CFD-7520-4D5624205BC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985260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BCA862-8332-214C-6767-0A90A581A7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D99D0FDF-A51C-8067-0733-62D4F4A7CB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AA8BDE9F-0634-7BFE-63A9-A6D8105014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z hides under the sum, because the sum over delta runs over all interactions hence sum 1 = z</a:t>
            </a:r>
          </a:p>
          <a:p>
            <a:endParaRPr lang="en-US" dirty="0"/>
          </a:p>
          <a:p>
            <a:r>
              <a:rPr lang="en-US" dirty="0"/>
              <a:t>The sum for the linear chain of spins 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BEF3ADE-8F64-EDC1-8C2E-2C32C4BD6F2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614951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z hides under the sum, because the sum over delta runs over all interactions hence sum 1 = z</a:t>
            </a:r>
          </a:p>
          <a:p>
            <a:endParaRPr lang="en-US" dirty="0"/>
          </a:p>
          <a:p>
            <a:r>
              <a:rPr lang="en-US" dirty="0"/>
              <a:t>The sum for the linear chain of spins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307554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Since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anisotropy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anything</a:t>
            </a:r>
            <a:r>
              <a:rPr lang="de-DE" dirty="0"/>
              <a:t> </a:t>
            </a:r>
            <a:r>
              <a:rPr lang="de-DE" dirty="0" err="1"/>
              <a:t>else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breaks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isotropic</a:t>
            </a:r>
            <a:r>
              <a:rPr lang="de-DE" dirty="0"/>
              <a:t> </a:t>
            </a:r>
            <a:r>
              <a:rPr lang="de-DE" dirty="0" err="1"/>
              <a:t>hamilotoain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always</a:t>
            </a:r>
            <a:r>
              <a:rPr lang="de-DE" dirty="0"/>
              <a:t> </a:t>
            </a:r>
            <a:r>
              <a:rPr lang="de-DE" dirty="0" err="1"/>
              <a:t>chose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field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along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quantisation</a:t>
            </a:r>
            <a:r>
              <a:rPr lang="de-DE" dirty="0"/>
              <a:t> </a:t>
            </a:r>
            <a:r>
              <a:rPr lang="de-DE" dirty="0" err="1"/>
              <a:t>axis</a:t>
            </a:r>
            <a:endParaRPr lang="de-DE" dirty="0"/>
          </a:p>
          <a:p>
            <a:endParaRPr lang="de-DE" dirty="0"/>
          </a:p>
          <a:p>
            <a:r>
              <a:rPr lang="de-DE" dirty="0" err="1"/>
              <a:t>Anisotropy</a:t>
            </a:r>
            <a:r>
              <a:rPr lang="de-DE" dirty="0"/>
              <a:t> </a:t>
            </a:r>
            <a:r>
              <a:rPr lang="de-DE" dirty="0" err="1"/>
              <a:t>term</a:t>
            </a:r>
            <a:r>
              <a:rPr lang="de-DE" dirty="0"/>
              <a:t> </a:t>
            </a:r>
            <a:r>
              <a:rPr lang="de-DE" dirty="0" err="1"/>
              <a:t>would</a:t>
            </a:r>
            <a:r>
              <a:rPr lang="de-DE" dirty="0"/>
              <a:t> like (</a:t>
            </a:r>
            <a:r>
              <a:rPr lang="de-DE" dirty="0" err="1"/>
              <a:t>write</a:t>
            </a:r>
            <a:r>
              <a:rPr lang="de-DE" dirty="0"/>
              <a:t> on </a:t>
            </a:r>
            <a:r>
              <a:rPr lang="de-DE" dirty="0" err="1"/>
              <a:t>blackboard</a:t>
            </a:r>
            <a:r>
              <a:rPr lang="de-DE" dirty="0"/>
              <a:t> </a:t>
            </a:r>
            <a:r>
              <a:rPr lang="de-DE" dirty="0" err="1"/>
              <a:t>maybe</a:t>
            </a:r>
            <a:r>
              <a:rPr lang="de-DE" dirty="0"/>
              <a:t>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012388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D43058-BF59-0F27-0D88-FBCBBEA1C8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9855575B-5558-6B5C-D25F-80CF2BE1E3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27A7714E-572F-C15A-9B08-E8382D74C2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Since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anisotropy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anything</a:t>
            </a:r>
            <a:r>
              <a:rPr lang="de-DE" dirty="0"/>
              <a:t> </a:t>
            </a:r>
            <a:r>
              <a:rPr lang="de-DE" dirty="0" err="1"/>
              <a:t>else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breaks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isotropic</a:t>
            </a:r>
            <a:r>
              <a:rPr lang="de-DE" dirty="0"/>
              <a:t> </a:t>
            </a:r>
            <a:r>
              <a:rPr lang="de-DE" dirty="0" err="1"/>
              <a:t>hamilotoain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always</a:t>
            </a:r>
            <a:r>
              <a:rPr lang="de-DE" dirty="0"/>
              <a:t> </a:t>
            </a:r>
            <a:r>
              <a:rPr lang="de-DE" dirty="0" err="1"/>
              <a:t>chose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field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along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quantisation</a:t>
            </a:r>
            <a:r>
              <a:rPr lang="de-DE" dirty="0"/>
              <a:t> </a:t>
            </a:r>
            <a:r>
              <a:rPr lang="de-DE" dirty="0" err="1"/>
              <a:t>axis</a:t>
            </a:r>
            <a:endParaRPr lang="de-DE" dirty="0"/>
          </a:p>
          <a:p>
            <a:endParaRPr lang="de-DE" dirty="0"/>
          </a:p>
          <a:p>
            <a:r>
              <a:rPr lang="de-DE" dirty="0" err="1"/>
              <a:t>Anisotropy</a:t>
            </a:r>
            <a:r>
              <a:rPr lang="de-DE" dirty="0"/>
              <a:t> </a:t>
            </a:r>
            <a:r>
              <a:rPr lang="de-DE" dirty="0" err="1"/>
              <a:t>term</a:t>
            </a:r>
            <a:r>
              <a:rPr lang="de-DE" dirty="0"/>
              <a:t> </a:t>
            </a:r>
            <a:r>
              <a:rPr lang="de-DE" dirty="0" err="1"/>
              <a:t>would</a:t>
            </a:r>
            <a:r>
              <a:rPr lang="de-DE" dirty="0"/>
              <a:t> like (</a:t>
            </a:r>
            <a:r>
              <a:rPr lang="de-DE" dirty="0" err="1"/>
              <a:t>write</a:t>
            </a:r>
            <a:r>
              <a:rPr lang="de-DE" dirty="0"/>
              <a:t> on </a:t>
            </a:r>
            <a:r>
              <a:rPr lang="de-DE" dirty="0" err="1"/>
              <a:t>blackboard</a:t>
            </a:r>
            <a:r>
              <a:rPr lang="de-DE" dirty="0"/>
              <a:t> </a:t>
            </a:r>
            <a:r>
              <a:rPr lang="de-DE" dirty="0" err="1"/>
              <a:t>maybe</a:t>
            </a:r>
            <a:r>
              <a:rPr lang="de-DE" dirty="0"/>
              <a:t>)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F74EF4D-A510-B2A2-5492-8A81113D269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972284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Delocalization</a:t>
            </a:r>
            <a:r>
              <a:rPr lang="en-US" dirty="0"/>
              <a:t> of a “flipped” spin over all sites</a:t>
            </a:r>
          </a:p>
          <a:p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Collective excitation</a:t>
            </a:r>
            <a:r>
              <a:rPr lang="en-US" dirty="0"/>
              <a:t> of the system</a:t>
            </a:r>
          </a:p>
          <a:p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probability to find the excitation at any site m is 1/N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And how do we name such a magnetic boson ? We combine the names to magnon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320414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Gucken uns gleich wechselwirkenden Magnetismus an, vorher guckt ihr euch aber die Interaktion eines Spins mit einem Feld an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8650940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8A02E1-3D8B-8758-1A17-C8A4D733BF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4B93984A-F1EB-BD8D-3156-335CB0CAB71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743EA4EB-DD6D-FF56-FE92-BD69A7040B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Delocalization</a:t>
            </a:r>
            <a:r>
              <a:rPr lang="en-US" dirty="0"/>
              <a:t> of a “flipped” spin over all sites</a:t>
            </a:r>
          </a:p>
          <a:p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Collective excitation</a:t>
            </a:r>
            <a:r>
              <a:rPr lang="en-US" dirty="0"/>
              <a:t> of the system</a:t>
            </a:r>
          </a:p>
          <a:p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probability to find the excitation at any site m is 1/N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And how do we name such a magnetic boson ? We combine the names to magnon</a:t>
            </a:r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8E8CDFE-3354-CCBF-AB48-EC4EB6CF90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385885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BC2DD8-E132-8133-5B94-8B5C1E59AC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0E6C7AB8-2576-6339-823D-2FE99E799E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3EDAFCD8-21C5-706C-5AB9-90ABB912BC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Delocalization</a:t>
            </a:r>
            <a:r>
              <a:rPr lang="en-US" dirty="0"/>
              <a:t> of a “flipped” spin over all sites</a:t>
            </a:r>
          </a:p>
          <a:p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Collective excitation</a:t>
            </a:r>
            <a:r>
              <a:rPr lang="en-US" dirty="0"/>
              <a:t> of the system</a:t>
            </a:r>
          </a:p>
          <a:p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probability to find the excitation at any site m is 1/N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And how do we name such a magnetic boson ? We combine the names to magnon</a:t>
            </a:r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6E51CC4-C412-CDA1-C278-916DF4B1E3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1640360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B44262-F2C1-E9BD-8AE9-F159C87E2E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748BB7A5-D77C-563E-E780-EC872EF3103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1A457B28-5D42-44C9-F3FB-2D8DCBCEF9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Delocalization</a:t>
            </a:r>
            <a:r>
              <a:rPr lang="en-US" dirty="0"/>
              <a:t> of a “flipped” spin over all sites</a:t>
            </a:r>
          </a:p>
          <a:p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Collective excitation</a:t>
            </a:r>
            <a:r>
              <a:rPr lang="en-US" dirty="0"/>
              <a:t> of the system</a:t>
            </a:r>
          </a:p>
          <a:p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probability to find the excitation at any site m is 1/N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And how do we name such a magnetic boson ? We combine the names to magnon</a:t>
            </a:r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9E70FBA-D07A-EBFC-37D6-D044A70A29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4156863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94B70E-DEF7-6A0D-6020-657F0F1EB3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CA6CCB14-3859-D209-1C3C-9B8F36488A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C3521D2A-80A1-F37A-8033-EE6718FCFD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Delocalization</a:t>
            </a:r>
            <a:r>
              <a:rPr lang="en-US" dirty="0"/>
              <a:t> of a “flipped” spin over all sites</a:t>
            </a:r>
          </a:p>
          <a:p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Collective excitation</a:t>
            </a:r>
            <a:r>
              <a:rPr lang="en-US" dirty="0"/>
              <a:t> of the system</a:t>
            </a:r>
          </a:p>
          <a:p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probability to find the excitation at any site m is 1/N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And how do we name such a magnetic boson ? We combine the names to magnon</a:t>
            </a:r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D5F73EA-2B79-701D-EA58-EEE2B371867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8689108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magnons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magnetsiatioin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reduced</a:t>
            </a:r>
            <a:endParaRPr lang="de-DE" dirty="0"/>
          </a:p>
          <a:p>
            <a:endParaRPr lang="de-DE" dirty="0"/>
          </a:p>
          <a:p>
            <a:r>
              <a:rPr lang="de-DE" dirty="0"/>
              <a:t>The </a:t>
            </a:r>
            <a:r>
              <a:rPr lang="de-DE" dirty="0" err="1"/>
              <a:t>density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states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estimated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dispersion</a:t>
            </a:r>
            <a:r>
              <a:rPr lang="de-DE" dirty="0"/>
              <a:t> </a:t>
            </a:r>
            <a:r>
              <a:rPr lang="de-DE" dirty="0" err="1"/>
              <a:t>relation</a:t>
            </a:r>
            <a:r>
              <a:rPr lang="de-DE" dirty="0"/>
              <a:t> </a:t>
            </a:r>
          </a:p>
          <a:p>
            <a:endParaRPr lang="de-DE" dirty="0"/>
          </a:p>
          <a:p>
            <a:r>
              <a:rPr lang="de-DE" dirty="0"/>
              <a:t>This </a:t>
            </a:r>
            <a:r>
              <a:rPr lang="de-DE" dirty="0" err="1"/>
              <a:t>has</a:t>
            </a:r>
            <a:r>
              <a:rPr lang="de-DE" dirty="0"/>
              <a:t> </a:t>
            </a:r>
            <a:r>
              <a:rPr lang="de-DE" dirty="0" err="1"/>
              <a:t>been</a:t>
            </a:r>
            <a:r>
              <a:rPr lang="de-DE" dirty="0"/>
              <a:t> </a:t>
            </a:r>
            <a:r>
              <a:rPr lang="de-DE" dirty="0" err="1"/>
              <a:t>reproduces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many</a:t>
            </a:r>
            <a:r>
              <a:rPr lang="de-DE" dirty="0"/>
              <a:t> </a:t>
            </a:r>
            <a:r>
              <a:rPr lang="de-DE" dirty="0" err="1"/>
              <a:t>experiments</a:t>
            </a:r>
            <a:endParaRPr lang="de-DE" dirty="0"/>
          </a:p>
          <a:p>
            <a:endParaRPr lang="de-DE" dirty="0"/>
          </a:p>
          <a:p>
            <a:r>
              <a:rPr lang="de-DE" dirty="0"/>
              <a:t>Fun </a:t>
            </a:r>
            <a:r>
              <a:rPr lang="de-DE" dirty="0" err="1"/>
              <a:t>fact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an </a:t>
            </a:r>
            <a:r>
              <a:rPr lang="de-DE" dirty="0" err="1"/>
              <a:t>isotropic</a:t>
            </a:r>
            <a:r>
              <a:rPr lang="de-DE" dirty="0"/>
              <a:t> Heisenberg </a:t>
            </a:r>
            <a:r>
              <a:rPr lang="de-DE" dirty="0" err="1"/>
              <a:t>ferromagnet</a:t>
            </a:r>
            <a:r>
              <a:rPr lang="de-DE" dirty="0"/>
              <a:t> in 1 </a:t>
            </a:r>
            <a:r>
              <a:rPr lang="de-DE" dirty="0" err="1"/>
              <a:t>or</a:t>
            </a:r>
            <a:r>
              <a:rPr lang="de-DE" dirty="0"/>
              <a:t> 2 d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intergral</a:t>
            </a:r>
            <a:r>
              <a:rPr lang="de-DE" dirty="0"/>
              <a:t> </a:t>
            </a:r>
            <a:r>
              <a:rPr lang="de-DE" dirty="0" err="1"/>
              <a:t>diverges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all T&gt;0, </a:t>
            </a:r>
            <a:r>
              <a:rPr lang="de-DE" dirty="0" err="1"/>
              <a:t>hence</a:t>
            </a:r>
            <a:r>
              <a:rPr lang="de-DE" dirty="0"/>
              <a:t> infinite </a:t>
            </a:r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magnons</a:t>
            </a:r>
            <a:r>
              <a:rPr lang="de-DE" dirty="0"/>
              <a:t>, </a:t>
            </a:r>
            <a:r>
              <a:rPr lang="de-DE" dirty="0" err="1"/>
              <a:t>hence</a:t>
            </a:r>
            <a:r>
              <a:rPr lang="de-DE" dirty="0"/>
              <a:t> </a:t>
            </a:r>
            <a:r>
              <a:rPr lang="de-DE" dirty="0" err="1"/>
              <a:t>sponatanoues</a:t>
            </a:r>
            <a:r>
              <a:rPr lang="de-DE" dirty="0"/>
              <a:t> </a:t>
            </a:r>
            <a:r>
              <a:rPr lang="de-DE" dirty="0" err="1"/>
              <a:t>ferromagnetism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not possible (</a:t>
            </a:r>
            <a:r>
              <a:rPr lang="de-DE" dirty="0" err="1"/>
              <a:t>Mermin</a:t>
            </a:r>
            <a:r>
              <a:rPr lang="de-DE" dirty="0"/>
              <a:t>-Wagner-</a:t>
            </a:r>
            <a:r>
              <a:rPr lang="de-DE" dirty="0" err="1"/>
              <a:t>Berezinnskii</a:t>
            </a:r>
            <a:r>
              <a:rPr lang="de-DE" dirty="0"/>
              <a:t>-theorem) </a:t>
            </a:r>
            <a:r>
              <a:rPr lang="de-DE" dirty="0" err="1"/>
              <a:t>does</a:t>
            </a:r>
            <a:r>
              <a:rPr lang="de-DE" dirty="0"/>
              <a:t> </a:t>
            </a:r>
            <a:r>
              <a:rPr lang="de-DE" dirty="0" err="1"/>
              <a:t>work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non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629118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62E6F6-C009-BDA7-1E92-8C08EC5FA2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334BA80D-BD26-AA16-CDE4-58C5D14E01A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BAD86B0E-FBB1-4876-519B-4A133EC321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magnons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magnetsiatioin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reduced</a:t>
            </a:r>
            <a:endParaRPr lang="de-DE" dirty="0"/>
          </a:p>
          <a:p>
            <a:endParaRPr lang="de-DE" dirty="0"/>
          </a:p>
          <a:p>
            <a:r>
              <a:rPr lang="de-DE" dirty="0"/>
              <a:t>The </a:t>
            </a:r>
            <a:r>
              <a:rPr lang="de-DE" dirty="0" err="1"/>
              <a:t>density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states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estimated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dispersion</a:t>
            </a:r>
            <a:r>
              <a:rPr lang="de-DE" dirty="0"/>
              <a:t> </a:t>
            </a:r>
            <a:r>
              <a:rPr lang="de-DE" dirty="0" err="1"/>
              <a:t>relation</a:t>
            </a:r>
            <a:r>
              <a:rPr lang="de-DE" dirty="0"/>
              <a:t> </a:t>
            </a:r>
          </a:p>
          <a:p>
            <a:endParaRPr lang="de-DE" dirty="0"/>
          </a:p>
          <a:p>
            <a:r>
              <a:rPr lang="de-DE" dirty="0"/>
              <a:t>This </a:t>
            </a:r>
            <a:r>
              <a:rPr lang="de-DE" dirty="0" err="1"/>
              <a:t>has</a:t>
            </a:r>
            <a:r>
              <a:rPr lang="de-DE" dirty="0"/>
              <a:t> </a:t>
            </a:r>
            <a:r>
              <a:rPr lang="de-DE" dirty="0" err="1"/>
              <a:t>been</a:t>
            </a:r>
            <a:r>
              <a:rPr lang="de-DE" dirty="0"/>
              <a:t> </a:t>
            </a:r>
            <a:r>
              <a:rPr lang="de-DE" dirty="0" err="1"/>
              <a:t>reproduces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many</a:t>
            </a:r>
            <a:r>
              <a:rPr lang="de-DE" dirty="0"/>
              <a:t> </a:t>
            </a:r>
            <a:r>
              <a:rPr lang="de-DE" dirty="0" err="1"/>
              <a:t>experiments</a:t>
            </a:r>
            <a:endParaRPr lang="de-DE" dirty="0"/>
          </a:p>
          <a:p>
            <a:endParaRPr lang="de-DE" dirty="0"/>
          </a:p>
          <a:p>
            <a:r>
              <a:rPr lang="de-DE" dirty="0"/>
              <a:t>Fun </a:t>
            </a:r>
            <a:r>
              <a:rPr lang="de-DE" dirty="0" err="1"/>
              <a:t>fact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an </a:t>
            </a:r>
            <a:r>
              <a:rPr lang="de-DE" dirty="0" err="1"/>
              <a:t>isotropic</a:t>
            </a:r>
            <a:r>
              <a:rPr lang="de-DE" dirty="0"/>
              <a:t> Heisenberg </a:t>
            </a:r>
            <a:r>
              <a:rPr lang="de-DE" dirty="0" err="1"/>
              <a:t>ferromagnet</a:t>
            </a:r>
            <a:r>
              <a:rPr lang="de-DE" dirty="0"/>
              <a:t> in 1 </a:t>
            </a:r>
            <a:r>
              <a:rPr lang="de-DE" dirty="0" err="1"/>
              <a:t>or</a:t>
            </a:r>
            <a:r>
              <a:rPr lang="de-DE" dirty="0"/>
              <a:t> 2 d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intergral</a:t>
            </a:r>
            <a:r>
              <a:rPr lang="de-DE" dirty="0"/>
              <a:t> </a:t>
            </a:r>
            <a:r>
              <a:rPr lang="de-DE" dirty="0" err="1"/>
              <a:t>diverges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all T&gt;0, </a:t>
            </a:r>
            <a:r>
              <a:rPr lang="de-DE" dirty="0" err="1"/>
              <a:t>hence</a:t>
            </a:r>
            <a:r>
              <a:rPr lang="de-DE" dirty="0"/>
              <a:t> infinite </a:t>
            </a:r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magnons</a:t>
            </a:r>
            <a:r>
              <a:rPr lang="de-DE" dirty="0"/>
              <a:t>, </a:t>
            </a:r>
            <a:r>
              <a:rPr lang="de-DE" dirty="0" err="1"/>
              <a:t>hence</a:t>
            </a:r>
            <a:r>
              <a:rPr lang="de-DE" dirty="0"/>
              <a:t> </a:t>
            </a:r>
            <a:r>
              <a:rPr lang="de-DE" dirty="0" err="1"/>
              <a:t>sponatanoues</a:t>
            </a:r>
            <a:r>
              <a:rPr lang="de-DE" dirty="0"/>
              <a:t> </a:t>
            </a:r>
            <a:r>
              <a:rPr lang="de-DE" dirty="0" err="1"/>
              <a:t>ferromagnetism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not possible (</a:t>
            </a:r>
            <a:r>
              <a:rPr lang="de-DE" dirty="0" err="1"/>
              <a:t>Mermin</a:t>
            </a:r>
            <a:r>
              <a:rPr lang="de-DE" dirty="0"/>
              <a:t>-Wagner-</a:t>
            </a:r>
            <a:r>
              <a:rPr lang="de-DE" dirty="0" err="1"/>
              <a:t>Berezinnskii</a:t>
            </a:r>
            <a:r>
              <a:rPr lang="de-DE" dirty="0"/>
              <a:t>-theorem) </a:t>
            </a:r>
            <a:r>
              <a:rPr lang="de-DE" dirty="0" err="1"/>
              <a:t>does</a:t>
            </a:r>
            <a:r>
              <a:rPr lang="de-DE" dirty="0"/>
              <a:t> </a:t>
            </a:r>
            <a:r>
              <a:rPr lang="de-DE" dirty="0" err="1"/>
              <a:t>work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non 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E07ADE5-3C3A-4607-81BA-82E0264E84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0550540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45F22D-EBB3-E794-1B89-31703C4FA3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A9A656B7-E25A-78DE-AE41-8A1FCD9FF7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2698BB5B-5504-8624-4E02-408D7BF06A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magnons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magnetsiatioin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reduced</a:t>
            </a:r>
            <a:endParaRPr lang="de-DE" dirty="0"/>
          </a:p>
          <a:p>
            <a:endParaRPr lang="de-DE" dirty="0"/>
          </a:p>
          <a:p>
            <a:r>
              <a:rPr lang="de-DE" dirty="0"/>
              <a:t>The </a:t>
            </a:r>
            <a:r>
              <a:rPr lang="de-DE" dirty="0" err="1"/>
              <a:t>density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states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estimated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dispersion</a:t>
            </a:r>
            <a:r>
              <a:rPr lang="de-DE" dirty="0"/>
              <a:t> </a:t>
            </a:r>
            <a:r>
              <a:rPr lang="de-DE" dirty="0" err="1"/>
              <a:t>relation</a:t>
            </a:r>
            <a:r>
              <a:rPr lang="de-DE" dirty="0"/>
              <a:t> </a:t>
            </a:r>
          </a:p>
          <a:p>
            <a:endParaRPr lang="de-DE" dirty="0"/>
          </a:p>
          <a:p>
            <a:r>
              <a:rPr lang="de-DE" dirty="0"/>
              <a:t>This </a:t>
            </a:r>
            <a:r>
              <a:rPr lang="de-DE" dirty="0" err="1"/>
              <a:t>has</a:t>
            </a:r>
            <a:r>
              <a:rPr lang="de-DE" dirty="0"/>
              <a:t> </a:t>
            </a:r>
            <a:r>
              <a:rPr lang="de-DE" dirty="0" err="1"/>
              <a:t>been</a:t>
            </a:r>
            <a:r>
              <a:rPr lang="de-DE" dirty="0"/>
              <a:t> </a:t>
            </a:r>
            <a:r>
              <a:rPr lang="de-DE" dirty="0" err="1"/>
              <a:t>reproduces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many</a:t>
            </a:r>
            <a:r>
              <a:rPr lang="de-DE" dirty="0"/>
              <a:t> </a:t>
            </a:r>
            <a:r>
              <a:rPr lang="de-DE" dirty="0" err="1"/>
              <a:t>experiments</a:t>
            </a:r>
            <a:endParaRPr lang="de-DE" dirty="0"/>
          </a:p>
          <a:p>
            <a:endParaRPr lang="de-DE" dirty="0"/>
          </a:p>
          <a:p>
            <a:r>
              <a:rPr lang="de-DE" dirty="0"/>
              <a:t>Fun </a:t>
            </a:r>
            <a:r>
              <a:rPr lang="de-DE" dirty="0" err="1"/>
              <a:t>fact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an </a:t>
            </a:r>
            <a:r>
              <a:rPr lang="de-DE" dirty="0" err="1"/>
              <a:t>isotropic</a:t>
            </a:r>
            <a:r>
              <a:rPr lang="de-DE" dirty="0"/>
              <a:t> Heisenberg </a:t>
            </a:r>
            <a:r>
              <a:rPr lang="de-DE" dirty="0" err="1"/>
              <a:t>ferromagnet</a:t>
            </a:r>
            <a:r>
              <a:rPr lang="de-DE" dirty="0"/>
              <a:t> in 1 </a:t>
            </a:r>
            <a:r>
              <a:rPr lang="de-DE" dirty="0" err="1"/>
              <a:t>or</a:t>
            </a:r>
            <a:r>
              <a:rPr lang="de-DE" dirty="0"/>
              <a:t> 2 d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intergral</a:t>
            </a:r>
            <a:r>
              <a:rPr lang="de-DE" dirty="0"/>
              <a:t> </a:t>
            </a:r>
            <a:r>
              <a:rPr lang="de-DE" dirty="0" err="1"/>
              <a:t>diverges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all T&gt;0, </a:t>
            </a:r>
            <a:r>
              <a:rPr lang="de-DE" dirty="0" err="1"/>
              <a:t>hence</a:t>
            </a:r>
            <a:r>
              <a:rPr lang="de-DE" dirty="0"/>
              <a:t> infinite </a:t>
            </a:r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magnons</a:t>
            </a:r>
            <a:r>
              <a:rPr lang="de-DE" dirty="0"/>
              <a:t>, </a:t>
            </a:r>
            <a:r>
              <a:rPr lang="de-DE" dirty="0" err="1"/>
              <a:t>hence</a:t>
            </a:r>
            <a:r>
              <a:rPr lang="de-DE" dirty="0"/>
              <a:t> </a:t>
            </a:r>
            <a:r>
              <a:rPr lang="de-DE" dirty="0" err="1"/>
              <a:t>sponatanoues</a:t>
            </a:r>
            <a:r>
              <a:rPr lang="de-DE" dirty="0"/>
              <a:t> </a:t>
            </a:r>
            <a:r>
              <a:rPr lang="de-DE" dirty="0" err="1"/>
              <a:t>ferromagnetism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not possible (</a:t>
            </a:r>
            <a:r>
              <a:rPr lang="de-DE" dirty="0" err="1"/>
              <a:t>Mermin</a:t>
            </a:r>
            <a:r>
              <a:rPr lang="de-DE" dirty="0"/>
              <a:t>-Wagner-</a:t>
            </a:r>
            <a:r>
              <a:rPr lang="de-DE" dirty="0" err="1"/>
              <a:t>Berezinnskii</a:t>
            </a:r>
            <a:r>
              <a:rPr lang="de-DE" dirty="0"/>
              <a:t>-theorem) </a:t>
            </a:r>
            <a:r>
              <a:rPr lang="de-DE" dirty="0" err="1"/>
              <a:t>does</a:t>
            </a:r>
            <a:r>
              <a:rPr lang="de-DE" dirty="0"/>
              <a:t> </a:t>
            </a:r>
            <a:r>
              <a:rPr lang="de-DE" dirty="0" err="1"/>
              <a:t>work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non 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63B407B-F654-BB37-C410-C8BD04CE399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5950212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Search transformation that writes the ang. Moment. Operators as bosonic creation and annihilation operators</a:t>
            </a:r>
          </a:p>
          <a:p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Or Dyson–</a:t>
            </a:r>
            <a:r>
              <a:rPr lang="en-US" dirty="0" err="1"/>
              <a:t>Maleev</a:t>
            </a:r>
            <a:r>
              <a:rPr lang="en-US" dirty="0"/>
              <a:t> representation breaks (</a:t>
            </a:r>
            <a:r>
              <a:rPr lang="en-US" dirty="0" err="1"/>
              <a:t>i</a:t>
            </a:r>
            <a:r>
              <a:rPr lang="en-US" dirty="0"/>
              <a:t>)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5387527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We</a:t>
            </a:r>
            <a:r>
              <a:rPr lang="de-DE" dirty="0"/>
              <a:t> do not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k </a:t>
            </a:r>
            <a:r>
              <a:rPr lang="de-DE" dirty="0" err="1"/>
              <a:t>state</a:t>
            </a:r>
            <a:r>
              <a:rPr lang="de-DE" dirty="0"/>
              <a:t> </a:t>
            </a:r>
            <a:r>
              <a:rPr lang="de-DE" dirty="0" err="1"/>
              <a:t>yet</a:t>
            </a:r>
            <a:r>
              <a:rPr lang="de-DE" dirty="0"/>
              <a:t>, </a:t>
            </a:r>
            <a:r>
              <a:rPr lang="de-DE" dirty="0" err="1"/>
              <a:t>since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they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equal</a:t>
            </a:r>
            <a:r>
              <a:rPr lang="de-DE" dirty="0"/>
              <a:t> </a:t>
            </a:r>
            <a:r>
              <a:rPr lang="de-DE" dirty="0" err="1"/>
              <a:t>here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later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determination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k </a:t>
            </a:r>
            <a:r>
              <a:rPr lang="de-DE" dirty="0" err="1"/>
              <a:t>state</a:t>
            </a:r>
            <a:r>
              <a:rPr lang="de-DE" dirty="0"/>
              <a:t> (same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before</a:t>
            </a:r>
            <a:r>
              <a:rPr lang="de-DE" dirty="0"/>
              <a:t>) and </a:t>
            </a:r>
            <a:r>
              <a:rPr lang="de-DE" dirty="0" err="1"/>
              <a:t>they</a:t>
            </a:r>
            <a:r>
              <a:rPr lang="de-DE" dirty="0"/>
              <a:t> </a:t>
            </a:r>
            <a:r>
              <a:rPr lang="de-DE" dirty="0" err="1"/>
              <a:t>should</a:t>
            </a:r>
            <a:r>
              <a:rPr lang="de-DE" dirty="0"/>
              <a:t> still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identical</a:t>
            </a:r>
            <a:r>
              <a:rPr lang="de-DE" dirty="0"/>
              <a:t> (</a:t>
            </a:r>
            <a:r>
              <a:rPr lang="de-DE" dirty="0" err="1"/>
              <a:t>thats</a:t>
            </a:r>
            <a:r>
              <a:rPr lang="de-DE" dirty="0"/>
              <a:t> </a:t>
            </a:r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they</a:t>
            </a:r>
            <a:r>
              <a:rPr lang="de-DE" dirty="0"/>
              <a:t> do </a:t>
            </a:r>
            <a:r>
              <a:rPr lang="de-DE" dirty="0" err="1"/>
              <a:t>it</a:t>
            </a:r>
            <a:r>
              <a:rPr lang="de-DE" dirty="0"/>
              <a:t> in </a:t>
            </a:r>
            <a:r>
              <a:rPr lang="de-DE" dirty="0" err="1"/>
              <a:t>thier</a:t>
            </a:r>
            <a:r>
              <a:rPr lang="de-DE" dirty="0"/>
              <a:t> </a:t>
            </a:r>
            <a:r>
              <a:rPr lang="de-DE" dirty="0" err="1"/>
              <a:t>paper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34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2286111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72DA7D-BC04-5A09-3A51-64DB1D7D73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B7553A11-D4B9-26CD-30AE-DBF919B685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BFC8A8B2-3D95-4DA0-BD82-E2F57B84BC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31B21F8-CFF8-D800-A50A-2C6E931744E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876540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994366-863A-DAFC-9A1D-E0BD20C1EF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30AACE8F-59CD-A3DB-98EB-99F87B474E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BEAD731D-B86E-AAD6-D582-22E43F3BBD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We repeat them here since they are quite important for this talk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They fulfill the angular momentum algebra</a:t>
            </a:r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0760E11-7C45-7AE0-7837-77118D2FE5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3825989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ED900D-F694-0F08-AB8A-78EF797375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9FB20C6C-5A64-47D0-F37C-721AE6B83B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76C66D72-161F-DEA0-0C8B-D95BB3B68E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6E3779C-AD21-3357-5074-1A04184022E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36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9737698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923D60-357A-E456-64D4-F6D4B4D12A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174B649E-C072-1F8F-2E0D-94475877EC5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65CF020E-03B4-DC05-6870-841C6ACB2A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F59DFD9-11E5-DA84-6CE6-7642312C0B2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37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2371760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51BC6A-DAC8-EB39-4CA9-573F4D1C43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CBD924D5-6BC3-F049-03B2-9D7481D0E7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95139AD3-49EA-AC67-DF55-2B4BA42D13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0A70611-7E9C-6774-62BE-FEA0B1CB134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38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4584743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C1BA8E-C6A7-CD12-2685-048861ABA6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6FBBD3D9-84DC-2539-C8F4-AC19906C9B2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CEE6BEEC-A076-8A77-8EED-1D74BA69E3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5CE090F-2FDE-888E-8230-8C7D141F987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39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7884712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CDD4B2-C0FA-9791-29E4-E3E1730382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60F6A8A7-DBC6-62EE-4274-CADE0079ED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DC842227-ABD6-F056-1581-B0A1C2FFA4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A2E9F73-87D7-CB95-8B88-C860C2C9030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41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9539326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This </a:t>
            </a:r>
            <a:r>
              <a:rPr lang="de-DE" dirty="0" err="1"/>
              <a:t>condtion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need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in </a:t>
            </a:r>
            <a:r>
              <a:rPr lang="de-DE" dirty="0" err="1"/>
              <a:t>order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not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complex</a:t>
            </a:r>
            <a:r>
              <a:rPr lang="de-DE" dirty="0"/>
              <a:t> </a:t>
            </a:r>
            <a:r>
              <a:rPr lang="de-DE" dirty="0" err="1"/>
              <a:t>operaors</a:t>
            </a:r>
            <a:r>
              <a:rPr lang="de-DE" dirty="0"/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43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9832157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7DCF1C-2D1D-1394-2F00-9E54E63291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2BEA7F85-0743-DF5E-4EBD-F35944AA96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EFDFAD72-24A9-B5AD-DC23-7EE57C0B2B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This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breaks</a:t>
            </a:r>
            <a:r>
              <a:rPr lang="de-DE" dirty="0"/>
              <a:t> </a:t>
            </a:r>
            <a:r>
              <a:rPr lang="de-DE" dirty="0" err="1"/>
              <a:t>condition</a:t>
            </a:r>
            <a:r>
              <a:rPr lang="de-DE" dirty="0"/>
              <a:t> ii, </a:t>
            </a:r>
            <a:r>
              <a:rPr lang="de-DE" dirty="0" err="1"/>
              <a:t>which</a:t>
            </a:r>
            <a:r>
              <a:rPr lang="de-DE" dirty="0"/>
              <a:t> was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commutation</a:t>
            </a:r>
            <a:r>
              <a:rPr lang="de-DE" dirty="0"/>
              <a:t> </a:t>
            </a:r>
            <a:r>
              <a:rPr lang="de-DE" dirty="0" err="1"/>
              <a:t>relations</a:t>
            </a:r>
            <a:r>
              <a:rPr lang="de-DE" dirty="0"/>
              <a:t> </a:t>
            </a:r>
            <a:r>
              <a:rPr lang="de-DE" dirty="0" err="1"/>
              <a:t>cant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broken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36E00DA-987D-8EDB-035A-71D5F71E74B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44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7559360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1A4B3D-5ECC-29CD-7C83-A1B4807728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41204270-81D2-6EC8-FD29-9806A86F8E1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6FC54D2C-1486-5A18-6FBB-D1446D4365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Want to express the Hamiltonian with the bosonic operators </a:t>
            </a:r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C8D5F32-3E22-D1AA-352A-C9832A97819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45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8585985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dirty="0"/>
              <a:t>What can we do with this expression?</a:t>
            </a:r>
          </a:p>
          <a:p>
            <a:pPr lvl="1"/>
            <a:r>
              <a:rPr lang="en-US" dirty="0"/>
              <a:t>We can look at the time evolution of an operator 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46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3620226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3A6142-5D92-7449-8243-1DEC12826A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6114E744-6DFC-709C-07C0-BD7E298C2ED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2F8FA7A3-1121-014E-0A8F-41D4BD5D12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dirty="0"/>
              <a:t>What can we do with this expression?</a:t>
            </a:r>
          </a:p>
          <a:p>
            <a:pPr lvl="1"/>
            <a:r>
              <a:rPr lang="en-US" dirty="0"/>
              <a:t>We can look at the time evolution of an operator </a:t>
            </a:r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661BE9D-F625-650A-C3AA-5CAA5B1CDB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47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519238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½ due to double counting</a:t>
            </a:r>
          </a:p>
          <a:p>
            <a:endParaRPr lang="en-US" dirty="0"/>
          </a:p>
          <a:p>
            <a:r>
              <a:rPr lang="en-US" dirty="0"/>
              <a:t>For a chain like depicted with only nearest </a:t>
            </a:r>
            <a:r>
              <a:rPr lang="en-US" dirty="0" err="1"/>
              <a:t>neighbour</a:t>
            </a:r>
            <a:r>
              <a:rPr lang="en-US" dirty="0"/>
              <a:t> interaction we get a coordination number of z = 2 hence the factor cancel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3465295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effectLst/>
                <a:latin typeface="Arial" panose="020B0604020202020204" pitchFamily="34" charset="0"/>
              </a:rPr>
              <a:t>Let us now consider a single frequency spin wave, represented by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52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5026580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520C69-7C6C-573E-D375-40BBD1B234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FC3A4B80-14E2-0DFE-DBBC-199466ED98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28E42FE5-7527-CA2E-18EA-BE0DB0226E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effectLst/>
                <a:latin typeface="Arial" panose="020B0604020202020204" pitchFamily="34" charset="0"/>
              </a:rPr>
              <a:t>Let us now consider a single frequency spin wave k_0, hence the sum over k will vanish</a:t>
            </a:r>
          </a:p>
          <a:p>
            <a:endParaRPr lang="en-US" b="0" i="0" dirty="0">
              <a:effectLst/>
              <a:latin typeface="Arial" panose="020B0604020202020204" pitchFamily="34" charset="0"/>
            </a:endParaRPr>
          </a:p>
          <a:p>
            <a:r>
              <a:rPr lang="en-US" b="0" i="0" dirty="0">
                <a:effectLst/>
                <a:latin typeface="Arial" panose="020B0604020202020204" pitchFamily="34" charset="0"/>
              </a:rPr>
              <a:t>If one would expand on the </a:t>
            </a:r>
            <a:r>
              <a:rPr lang="en-US" b="0" i="0" dirty="0" err="1">
                <a:effectLst/>
                <a:latin typeface="Arial" panose="020B0604020202020204" pitchFamily="34" charset="0"/>
              </a:rPr>
              <a:t>omega_k</a:t>
            </a:r>
            <a:r>
              <a:rPr lang="en-US" b="0" i="0" dirty="0">
                <a:effectLst/>
                <a:latin typeface="Arial" panose="020B0604020202020204" pitchFamily="34" charset="0"/>
              </a:rPr>
              <a:t> one would obtain the same spin wave dispersion as before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7CB58BE-327D-07A4-6836-1DB385BC19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53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0785849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7EFC1B-E0D8-E60D-6CC4-E0FD4FD647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3CCC925B-B3F0-CDEA-B796-C724D8C46F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1036696E-5BB9-DC0E-3B00-D7549CE2FB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effectLst/>
                <a:latin typeface="Arial" panose="020B0604020202020204" pitchFamily="34" charset="0"/>
              </a:rPr>
              <a:t>Let us now consider a single frequency spin wave k_0, hence the sum over k will vanish</a:t>
            </a:r>
          </a:p>
          <a:p>
            <a:endParaRPr lang="en-US" b="0" i="0" dirty="0">
              <a:effectLst/>
              <a:latin typeface="Arial" panose="020B0604020202020204" pitchFamily="34" charset="0"/>
            </a:endParaRPr>
          </a:p>
          <a:p>
            <a:r>
              <a:rPr lang="en-US" b="0" i="0" dirty="0">
                <a:effectLst/>
                <a:latin typeface="Arial" panose="020B0604020202020204" pitchFamily="34" charset="0"/>
              </a:rPr>
              <a:t>If one would expand on the </a:t>
            </a:r>
            <a:r>
              <a:rPr lang="en-US" b="0" i="0" dirty="0" err="1">
                <a:effectLst/>
                <a:latin typeface="Arial" panose="020B0604020202020204" pitchFamily="34" charset="0"/>
              </a:rPr>
              <a:t>omega_k</a:t>
            </a:r>
            <a:r>
              <a:rPr lang="en-US" b="0" i="0" dirty="0">
                <a:effectLst/>
                <a:latin typeface="Arial" panose="020B0604020202020204" pitchFamily="34" charset="0"/>
              </a:rPr>
              <a:t> one would obtain the same spin wave dispersion as before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A8776AA-65B8-792F-1D93-C2BA471A45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54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6219768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097368-066D-34F4-A642-5BCBAC11AB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E53186D1-57D1-A2A7-4030-8DD70C5868D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C5DFCADF-C88E-1DC5-245C-C44317A23C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z hides under the sum, because the sum over delta runs over all interactions hence sum 1 = z</a:t>
            </a:r>
          </a:p>
          <a:p>
            <a:endParaRPr lang="en-US" dirty="0"/>
          </a:p>
          <a:p>
            <a:r>
              <a:rPr lang="en-US" dirty="0"/>
              <a:t>The sum for the linear chain of spins 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5ECF867-7258-B99A-EE2C-7AA59445023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55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1917219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523F2C-3AA7-FAE2-2748-650F3BC74E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C0DEA66D-7009-D3E0-59DA-07D7FBFEE5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2C092E3E-3FA3-5AD5-640A-A685202B7D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difference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know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magnon</a:t>
            </a:r>
            <a:r>
              <a:rPr lang="de-DE" dirty="0"/>
              <a:t> NON </a:t>
            </a:r>
            <a:r>
              <a:rPr lang="de-DE" dirty="0" err="1"/>
              <a:t>conservive</a:t>
            </a:r>
            <a:r>
              <a:rPr lang="de-DE" dirty="0"/>
              <a:t> </a:t>
            </a:r>
            <a:r>
              <a:rPr lang="de-DE" dirty="0" err="1"/>
              <a:t>terms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8CFF369-6C2C-AFD3-F69B-1831D70792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58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8732169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644BAA-E02E-1371-3DD7-9673F10B0D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4B700B80-AB38-B0EC-FCFF-0D53E192815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C08C8C2D-7261-2BAB-1830-22E9F334D9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difference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know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magnon</a:t>
            </a:r>
            <a:r>
              <a:rPr lang="de-DE" dirty="0"/>
              <a:t> NON </a:t>
            </a:r>
            <a:r>
              <a:rPr lang="de-DE" dirty="0" err="1"/>
              <a:t>conservive</a:t>
            </a:r>
            <a:r>
              <a:rPr lang="de-DE" dirty="0"/>
              <a:t> </a:t>
            </a:r>
            <a:r>
              <a:rPr lang="de-DE" dirty="0" err="1"/>
              <a:t>terms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271136E-D9E0-4C60-5E18-1F3FFE6F11E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59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1575569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241CED-0239-066E-62E5-1AF0A65C6C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AE8622CF-EE2F-57C6-37DC-AAEA329F022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3DC891F7-7C06-8F12-89DF-2C9612BAA2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difference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know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magnon</a:t>
            </a:r>
            <a:r>
              <a:rPr lang="de-DE" dirty="0"/>
              <a:t> NON </a:t>
            </a:r>
            <a:r>
              <a:rPr lang="de-DE" dirty="0" err="1"/>
              <a:t>conservive</a:t>
            </a:r>
            <a:r>
              <a:rPr lang="de-DE" dirty="0"/>
              <a:t> </a:t>
            </a:r>
            <a:r>
              <a:rPr lang="de-DE" dirty="0" err="1"/>
              <a:t>terms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5565E38-C58A-6BD3-A75B-16EA835801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60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8674899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4684AB-65DD-C377-1379-FF63086851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6346109B-161F-CDE7-2968-3F1A82C6ECB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7F52BB90-9D7E-CC44-3709-DBC527024F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difference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know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magnon</a:t>
            </a:r>
            <a:r>
              <a:rPr lang="de-DE" dirty="0"/>
              <a:t> NON </a:t>
            </a:r>
            <a:r>
              <a:rPr lang="de-DE" dirty="0" err="1"/>
              <a:t>conservive</a:t>
            </a:r>
            <a:r>
              <a:rPr lang="de-DE" dirty="0"/>
              <a:t> </a:t>
            </a:r>
            <a:r>
              <a:rPr lang="de-DE" dirty="0" err="1"/>
              <a:t>terms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7408179-517A-5B3D-5344-E2C2391443B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61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0109709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25AA6C-F94C-B147-0E1F-191AFF017A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D7E7DDF0-62B2-3861-202D-56CA9EF8CBE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0A7AD816-A7DA-1294-F97F-4AC8FF3EBC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difference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know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magnon</a:t>
            </a:r>
            <a:r>
              <a:rPr lang="de-DE" dirty="0"/>
              <a:t> NON </a:t>
            </a:r>
            <a:r>
              <a:rPr lang="de-DE" dirty="0" err="1"/>
              <a:t>conservive</a:t>
            </a:r>
            <a:r>
              <a:rPr lang="de-DE" dirty="0"/>
              <a:t> </a:t>
            </a:r>
            <a:r>
              <a:rPr lang="de-DE" dirty="0" err="1"/>
              <a:t>terms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3A76982-8E2A-5D9C-CB85-01BE1DE912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62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4538443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855253-D663-253A-DE55-35C2B8EE40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FB85AB39-DBE6-AB09-8E8D-8FD7E64A959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8AE66424-F85A-311B-AE2F-7BDF58AEB7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difference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know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magnon</a:t>
            </a:r>
            <a:r>
              <a:rPr lang="de-DE" dirty="0"/>
              <a:t> NON </a:t>
            </a:r>
            <a:r>
              <a:rPr lang="de-DE" dirty="0" err="1"/>
              <a:t>conservive</a:t>
            </a:r>
            <a:r>
              <a:rPr lang="de-DE" dirty="0"/>
              <a:t> </a:t>
            </a:r>
            <a:r>
              <a:rPr lang="de-DE" dirty="0" err="1"/>
              <a:t>terms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D26E4C0-6A3D-FE88-27C9-A4DDA646B65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63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820813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dirty="0"/>
              <a:t>The same question was asked by Felix Block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He found several low-lying excited states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We will now obtain the same result as him, but we will use a more modern path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5882610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547708-DFB5-8F8B-F0BE-B349C8ED7E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70FEED85-1B79-3664-E7B7-6DCAEECC7D2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6BD5C31E-E82C-0145-FC4A-45FE7389BC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However this does not work. The problem is that in addition to diagonalizing the H matrix we also have to preserve the commutation relations. </a:t>
            </a:r>
          </a:p>
          <a:p>
            <a:endParaRPr lang="en-US" dirty="0"/>
          </a:p>
          <a:p>
            <a:r>
              <a:rPr lang="en-US" dirty="0"/>
              <a:t>We will see that the actual energies of the system are not obtained from the </a:t>
            </a:r>
            <a:r>
              <a:rPr lang="en-US" dirty="0" err="1"/>
              <a:t>the</a:t>
            </a:r>
            <a:r>
              <a:rPr lang="en-US" dirty="0"/>
              <a:t> eigenvalues of H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2058847-1268-6781-5BA1-D495D385FBC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64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1717982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098052-9518-E947-92E0-EB559CC835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E3F11D30-91F2-347E-CB8A-CE862C8CEB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3AEE41B3-AEBC-D2DF-9B79-0661125099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However this does not work. The problem is that in addition to diagonalizing the H matrix we also have to preserve the commutation relations. </a:t>
            </a:r>
          </a:p>
          <a:p>
            <a:endParaRPr lang="en-US" dirty="0"/>
          </a:p>
          <a:p>
            <a:r>
              <a:rPr lang="en-US" dirty="0"/>
              <a:t>We will see that the actual energies of the system are not obtained from the </a:t>
            </a:r>
            <a:r>
              <a:rPr lang="en-US" dirty="0" err="1"/>
              <a:t>the</a:t>
            </a:r>
            <a:r>
              <a:rPr lang="en-US" dirty="0"/>
              <a:t> eigenvalues of H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Try to parametrize Tau in a way that this condition is already fulfilled (like </a:t>
            </a:r>
            <a:r>
              <a:rPr lang="en-US" dirty="0" err="1"/>
              <a:t>sinh</a:t>
            </a:r>
            <a:r>
              <a:rPr lang="en-US" dirty="0"/>
              <a:t> and </a:t>
            </a:r>
            <a:r>
              <a:rPr lang="en-US" dirty="0" err="1"/>
              <a:t>cosh</a:t>
            </a:r>
            <a:r>
              <a:rPr lang="en-US" dirty="0"/>
              <a:t>)</a:t>
            </a:r>
            <a:endParaRPr lang="de-DE" dirty="0"/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CC14016-F1C8-732B-022E-F8DD2C12713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65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5560322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41C9CE-CAFB-60BF-0801-A8B5F06F6B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FE5BA73D-634F-BD21-A5A7-E63CCF1E93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79129142-8408-DD34-D865-E81F5907CA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However this does not work. The problem is that in addition to diagonalizing the H matrix we also have to preserve the commutation relations. </a:t>
            </a:r>
          </a:p>
          <a:p>
            <a:endParaRPr lang="en-US" dirty="0"/>
          </a:p>
          <a:p>
            <a:r>
              <a:rPr lang="en-US" dirty="0"/>
              <a:t>We will see that the actual energies of the system are not obtained from the </a:t>
            </a:r>
            <a:r>
              <a:rPr lang="en-US" dirty="0" err="1"/>
              <a:t>the</a:t>
            </a:r>
            <a:r>
              <a:rPr lang="en-US" dirty="0"/>
              <a:t> eigenvalues of H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Try to parametrize Tau in a way that this condition is already fulfilled (like </a:t>
            </a:r>
            <a:r>
              <a:rPr lang="en-US" dirty="0" err="1"/>
              <a:t>sinh</a:t>
            </a:r>
            <a:r>
              <a:rPr lang="en-US" dirty="0"/>
              <a:t> and </a:t>
            </a:r>
            <a:r>
              <a:rPr lang="en-US" dirty="0" err="1"/>
              <a:t>cosh</a:t>
            </a:r>
            <a:r>
              <a:rPr lang="en-US" dirty="0"/>
              <a:t>)</a:t>
            </a:r>
            <a:endParaRPr lang="de-DE" dirty="0"/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63F15AA-52B1-91DA-65BD-7BDEB5F5BCC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66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7891213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5E131B-F1FA-B537-9921-4F8C11DD7A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34A5F8E3-DA35-4AC9-D485-FF837A1F40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5FF4BBBF-32FB-6DB1-20E6-961BF207DB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However this does not work. The problem is that in addition to diagonalizing the H matrix we also have to preserve the commutation relations. </a:t>
            </a:r>
          </a:p>
          <a:p>
            <a:endParaRPr lang="en-US" dirty="0"/>
          </a:p>
          <a:p>
            <a:r>
              <a:rPr lang="en-US" dirty="0"/>
              <a:t>We will see that the actual energies of the system are not obtained from the </a:t>
            </a:r>
            <a:r>
              <a:rPr lang="en-US" dirty="0" err="1"/>
              <a:t>the</a:t>
            </a:r>
            <a:r>
              <a:rPr lang="en-US" dirty="0"/>
              <a:t> eigenvalues of H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Try to parametrize Tau in a way that this condition is already fulfilled (like </a:t>
            </a:r>
            <a:r>
              <a:rPr lang="en-US" dirty="0" err="1"/>
              <a:t>sinh</a:t>
            </a:r>
            <a:r>
              <a:rPr lang="en-US" dirty="0"/>
              <a:t> and </a:t>
            </a:r>
            <a:r>
              <a:rPr lang="en-US" dirty="0" err="1"/>
              <a:t>cosh</a:t>
            </a:r>
            <a:r>
              <a:rPr lang="en-US" dirty="0"/>
              <a:t>)</a:t>
            </a:r>
            <a:endParaRPr lang="de-DE" dirty="0"/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3B8FF60-F3D8-0243-9DDD-253BF45FCE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67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1304186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F165C0-DA71-3B4B-ACA9-9CDD5A2B7E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1C7190BD-CAC8-BB9A-DF07-5F03E7DAE4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4BCEA49E-1F08-A273-D7E4-05C7C643B8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However this does not work. The problem is that in addition to diagonalizing the H matrix we also have to preserve the commutation relations. </a:t>
            </a:r>
          </a:p>
          <a:p>
            <a:endParaRPr lang="en-US" dirty="0"/>
          </a:p>
          <a:p>
            <a:r>
              <a:rPr lang="en-US" dirty="0"/>
              <a:t>We will see that the actual energies of the system are not obtained from the </a:t>
            </a:r>
            <a:r>
              <a:rPr lang="en-US" dirty="0" err="1"/>
              <a:t>the</a:t>
            </a:r>
            <a:r>
              <a:rPr lang="en-US" dirty="0"/>
              <a:t> eigenvalues of H</a:t>
            </a:r>
          </a:p>
          <a:p>
            <a:endParaRPr lang="en-US" dirty="0"/>
          </a:p>
          <a:p>
            <a:r>
              <a:rPr lang="en-US" dirty="0"/>
              <a:t>Try to parametrize Tau in a way that this condition is already fulfilled (like </a:t>
            </a:r>
            <a:r>
              <a:rPr lang="en-US" dirty="0" err="1"/>
              <a:t>sinh</a:t>
            </a:r>
            <a:r>
              <a:rPr lang="en-US" dirty="0"/>
              <a:t> and </a:t>
            </a:r>
            <a:r>
              <a:rPr lang="en-US" dirty="0" err="1"/>
              <a:t>cosh</a:t>
            </a:r>
            <a:r>
              <a:rPr lang="en-US" dirty="0"/>
              <a:t>)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3C1C908-946D-636F-0693-EB414792647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68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3307405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A018CC-65F9-5A68-7F85-350A03087E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98FF0EA7-F1A0-5459-704F-7E5FB2AED0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EE6F90A6-AC96-7058-C9EF-B6DBC18CC1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However this does not work. The problem is that in addition to diagonalizing the H matrix we also have to preserve the commutation relations. </a:t>
            </a:r>
          </a:p>
          <a:p>
            <a:endParaRPr lang="en-US" dirty="0"/>
          </a:p>
          <a:p>
            <a:r>
              <a:rPr lang="en-US" dirty="0"/>
              <a:t>We will see that the actual energies of the system are not obtained from the </a:t>
            </a:r>
            <a:r>
              <a:rPr lang="en-US" dirty="0" err="1"/>
              <a:t>the</a:t>
            </a:r>
            <a:r>
              <a:rPr lang="en-US" dirty="0"/>
              <a:t> eigenvalues of H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4C7B1CB-64CA-C65D-55E8-F83E4402C82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69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8368497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E0C0B8-977E-5A18-427F-5424B9649A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44240EFF-55DD-E59D-8831-3EF6D7882EA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A5D8034E-F6EB-B1CD-FEC1-4AF2F82DBB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This </a:t>
            </a:r>
            <a:r>
              <a:rPr lang="de-DE" dirty="0" err="1"/>
              <a:t>matrix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hermitian</a:t>
            </a:r>
            <a:r>
              <a:rPr lang="de-DE" dirty="0"/>
              <a:t> and in </a:t>
            </a:r>
            <a:r>
              <a:rPr lang="de-DE" dirty="0" err="1"/>
              <a:t>general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would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bottom</a:t>
            </a:r>
            <a:r>
              <a:rPr lang="de-DE" dirty="0"/>
              <a:t> K </a:t>
            </a:r>
            <a:r>
              <a:rPr lang="de-DE" dirty="0" err="1"/>
              <a:t>complex</a:t>
            </a:r>
            <a:r>
              <a:rPr lang="de-DE" dirty="0"/>
              <a:t> </a:t>
            </a:r>
            <a:r>
              <a:rPr lang="de-DE" dirty="0" err="1"/>
              <a:t>conjugated</a:t>
            </a:r>
            <a:r>
              <a:rPr lang="de-DE" dirty="0"/>
              <a:t>, but in </a:t>
            </a:r>
            <a:r>
              <a:rPr lang="de-DE" dirty="0" err="1"/>
              <a:t>this</a:t>
            </a:r>
            <a:r>
              <a:rPr lang="de-DE" dirty="0"/>
              <a:t> simple </a:t>
            </a:r>
            <a:r>
              <a:rPr lang="de-DE" dirty="0" err="1"/>
              <a:t>example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real</a:t>
            </a:r>
          </a:p>
          <a:p>
            <a:endParaRPr lang="de-DE" dirty="0"/>
          </a:p>
          <a:p>
            <a:r>
              <a:rPr lang="en-US" dirty="0"/>
              <a:t>To conclude, a diagonal </a:t>
            </a:r>
            <a:r>
              <a:rPr lang="en-US" dirty="0" err="1"/>
              <a:t>Bogoliubov</a:t>
            </a:r>
            <a:r>
              <a:rPr lang="en-US" dirty="0"/>
              <a:t> Hamiltonian can be obtained by a corresponding transformation of the state. Physically this implies that the problem becomes diagonal in the basis of quasi-particle modes, describing the characteristic and energetically low-lying excitations of the system. Therefore, computing observables of the transformed state becomes significantly easier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4E7AF9E-C178-4E16-6DEA-ECF19D652C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70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0782734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6B0AEA-F2BF-081F-6E61-8B8F51733B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24A67AEF-CFDF-B4D2-DC25-0B80012E72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56C119C9-EFE2-03C6-D765-CFFBB1CBD6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difference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know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magnon</a:t>
            </a:r>
            <a:r>
              <a:rPr lang="de-DE" dirty="0"/>
              <a:t> NON </a:t>
            </a:r>
            <a:r>
              <a:rPr lang="de-DE" dirty="0" err="1"/>
              <a:t>conservive</a:t>
            </a:r>
            <a:r>
              <a:rPr lang="de-DE" dirty="0"/>
              <a:t> </a:t>
            </a:r>
            <a:r>
              <a:rPr lang="de-DE" dirty="0" err="1"/>
              <a:t>terms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574128D-C5A7-A1BB-4682-DC14CEC583A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71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0267656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C0DDCE-FA79-1A97-DE6E-CE87C102BC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9D406FE5-6EC9-57EC-0F8E-6C86F2E59C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D35C728A-DC38-33AD-285F-F0EB668F7B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difference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know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magnon</a:t>
            </a:r>
            <a:r>
              <a:rPr lang="de-DE" dirty="0"/>
              <a:t> NON </a:t>
            </a:r>
            <a:r>
              <a:rPr lang="de-DE" dirty="0" err="1"/>
              <a:t>conservive</a:t>
            </a:r>
            <a:r>
              <a:rPr lang="de-DE" dirty="0"/>
              <a:t> </a:t>
            </a:r>
            <a:r>
              <a:rPr lang="de-DE" dirty="0" err="1"/>
              <a:t>terms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B8CD9E1-ECDC-28E6-C665-516AEBD93B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72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5788492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1EE78E-9499-C78D-ED0F-6011B889F1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8C75657A-7A46-7EDD-494C-778470A4A8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DEAF9138-9832-7C10-FE19-29076B05AB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difference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know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magnon</a:t>
            </a:r>
            <a:r>
              <a:rPr lang="de-DE" dirty="0"/>
              <a:t> NON </a:t>
            </a:r>
            <a:r>
              <a:rPr lang="de-DE" dirty="0" err="1"/>
              <a:t>conservive</a:t>
            </a:r>
            <a:r>
              <a:rPr lang="de-DE" dirty="0"/>
              <a:t> </a:t>
            </a:r>
            <a:r>
              <a:rPr lang="de-DE" dirty="0" err="1"/>
              <a:t>terms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803C939-3ADD-E5FA-01EA-9F14C783652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73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247460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Flipped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course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 dirty="0"/>
              <a:t> S = ½ but </a:t>
            </a:r>
            <a:r>
              <a:rPr lang="de-DE" dirty="0" err="1"/>
              <a:t>otherwise</a:t>
            </a:r>
            <a:r>
              <a:rPr lang="de-DE" dirty="0"/>
              <a:t> </a:t>
            </a:r>
            <a:r>
              <a:rPr lang="de-DE" dirty="0" err="1"/>
              <a:t>tilted</a:t>
            </a:r>
            <a:endParaRPr lang="de-DE" dirty="0"/>
          </a:p>
          <a:p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Not an eigenstate anymore, which we can quickly calculate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4068681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dirty="0"/>
              <a:t>Based on the </a:t>
            </a:r>
            <a:r>
              <a:rPr lang="en-US" dirty="0" err="1"/>
              <a:t>Lamor</a:t>
            </a:r>
            <a:r>
              <a:rPr lang="en-US" dirty="0"/>
              <a:t>-frequency we can numerically integrate a system of spins using the Landau Lifshitz Gilbert equation.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Time integration done with Heun’s methods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With this method one could also determine the dispersion relation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Additional property is the damping 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74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3675197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13B799-0844-8360-B305-B470784BF4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26535FF2-B63F-D1E5-0ADD-B54FE9ADB09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F2C93BFF-F771-E435-3516-E3E2DC31F0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dirty="0"/>
              <a:t>Based on the </a:t>
            </a:r>
            <a:r>
              <a:rPr lang="en-US" dirty="0" err="1"/>
              <a:t>Lamor</a:t>
            </a:r>
            <a:r>
              <a:rPr lang="en-US" dirty="0"/>
              <a:t>-frequency we can numerically integrate a system of spins using the Landau Lifshitz Gilbert equation.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Time integration done with Heun’s methods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Temperaruter</a:t>
            </a:r>
            <a:r>
              <a:rPr lang="en-US" dirty="0"/>
              <a:t> would need to behave like Gaussian white noise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With this method one could also determine the dispersion relation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Additional property is the damping </a:t>
            </a:r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B4B7B7E-CDFE-E0F7-4546-17591242688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75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75786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2S because of eigenvalues of the spin operators</a:t>
            </a:r>
          </a:p>
          <a:p>
            <a:endParaRPr lang="en-US" dirty="0"/>
          </a:p>
          <a:p>
            <a:r>
              <a:rPr lang="en-US" dirty="0"/>
              <a:t>We can go from m – delta to m + delta, since we assume that delta is symmetric around zero </a:t>
            </a:r>
          </a:p>
          <a:p>
            <a:endParaRPr lang="en-US" dirty="0"/>
          </a:p>
          <a:p>
            <a:r>
              <a:rPr lang="en-US" dirty="0"/>
              <a:t>Same as in </a:t>
            </a:r>
            <a:r>
              <a:rPr lang="en-US" dirty="0" err="1"/>
              <a:t>enrico</a:t>
            </a:r>
            <a:r>
              <a:rPr lang="en-US" dirty="0"/>
              <a:t> </a:t>
            </a:r>
            <a:r>
              <a:rPr lang="en-US" dirty="0" err="1"/>
              <a:t>rastelli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800276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Indepent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fact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picture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s=1/2 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173150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But if we can see a linear combination of states could be what we want.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WE want the first excitation to be a eigenstate with a higher energy and a reduced magnetization.</a:t>
            </a:r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This </a:t>
            </a:r>
            <a:r>
              <a:rPr lang="de-DE" dirty="0" err="1"/>
              <a:t>is</a:t>
            </a:r>
            <a:r>
              <a:rPr lang="de-DE" dirty="0"/>
              <a:t> a </a:t>
            </a:r>
            <a:r>
              <a:rPr lang="de-DE" dirty="0" err="1"/>
              <a:t>bit</a:t>
            </a:r>
            <a:r>
              <a:rPr lang="de-DE" dirty="0"/>
              <a:t> </a:t>
            </a:r>
            <a:r>
              <a:rPr lang="de-DE" dirty="0" err="1"/>
              <a:t>similiar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a </a:t>
            </a:r>
            <a:r>
              <a:rPr lang="de-DE" dirty="0" err="1"/>
              <a:t>coherent</a:t>
            </a:r>
            <a:r>
              <a:rPr lang="de-DE" dirty="0"/>
              <a:t> </a:t>
            </a:r>
            <a:r>
              <a:rPr lang="de-DE" dirty="0" err="1"/>
              <a:t>state</a:t>
            </a:r>
            <a:r>
              <a:rPr lang="de-DE" dirty="0"/>
              <a:t>, but also </a:t>
            </a:r>
            <a:r>
              <a:rPr lang="de-DE" dirty="0" err="1"/>
              <a:t>something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already</a:t>
            </a:r>
            <a:r>
              <a:rPr lang="de-DE" dirty="0"/>
              <a:t> </a:t>
            </a:r>
            <a:r>
              <a:rPr lang="de-DE" dirty="0" err="1"/>
              <a:t>saw</a:t>
            </a:r>
            <a:r>
              <a:rPr lang="de-DE" dirty="0"/>
              <a:t> in </a:t>
            </a:r>
            <a:r>
              <a:rPr lang="de-DE" dirty="0" err="1"/>
              <a:t>several</a:t>
            </a:r>
            <a:r>
              <a:rPr lang="de-DE" dirty="0"/>
              <a:t> </a:t>
            </a:r>
            <a:r>
              <a:rPr lang="de-DE" dirty="0" err="1"/>
              <a:t>lectures</a:t>
            </a:r>
            <a:r>
              <a:rPr lang="de-DE" dirty="0"/>
              <a:t>.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884147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283"/>
            <a:ext cx="12191496" cy="68574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6769101" y="1989139"/>
            <a:ext cx="5422396" cy="2663824"/>
          </a:xfrm>
        </p:spPr>
        <p:txBody>
          <a:bodyPr anchor="t"/>
          <a:lstStyle>
            <a:lvl1pPr algn="ctr">
              <a:defRPr/>
            </a:lvl1pPr>
          </a:lstStyle>
          <a:p>
            <a:r>
              <a:rPr lang="de-DE" dirty="0"/>
              <a:t>Zuerst Bild durch klicken auf Symbol hinzufügen und anschließend in den Hintergrund stellen!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431801" y="5373688"/>
            <a:ext cx="8447617" cy="792162"/>
          </a:xfrm>
        </p:spPr>
        <p:txBody>
          <a:bodyPr anchor="b">
            <a:noAutofit/>
          </a:bodyPr>
          <a:lstStyle>
            <a:lvl1pPr marL="0" indent="0" algn="l">
              <a:lnSpc>
                <a:spcPct val="110000"/>
              </a:lnSpc>
              <a:buNone/>
              <a:defRPr sz="2000" b="1" u="none" baseline="0">
                <a:solidFill>
                  <a:schemeClr val="accent1"/>
                </a:solidFill>
                <a:uFill>
                  <a:solidFill>
                    <a:schemeClr val="accent1"/>
                  </a:solidFill>
                </a:u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Formatvorlage des Untertitelmasters durch Klicken bearbeiten</a:t>
            </a:r>
            <a:endParaRPr lang="de-DE" dirty="0"/>
          </a:p>
        </p:txBody>
      </p:sp>
      <p:pic>
        <p:nvPicPr>
          <p:cNvPr id="6" name="Grafik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7805" y="1"/>
            <a:ext cx="3698875" cy="2016125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431801" y="2492896"/>
            <a:ext cx="6144252" cy="2376487"/>
          </a:xfrm>
        </p:spPr>
        <p:txBody>
          <a:bodyPr bIns="82800" anchor="b">
            <a:noAutofit/>
          </a:bodyPr>
          <a:lstStyle>
            <a:lvl1pPr>
              <a:lnSpc>
                <a:spcPct val="105000"/>
              </a:lnSpc>
              <a:defRPr sz="3500" b="1" u="none" baseline="0"/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418458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itat Gro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3"/>
          </p:nvPr>
        </p:nvSpPr>
        <p:spPr>
          <a:xfrm>
            <a:off x="431801" y="404813"/>
            <a:ext cx="8447617" cy="5688012"/>
          </a:xfrm>
        </p:spPr>
        <p:txBody>
          <a:bodyPr/>
          <a:lstStyle>
            <a:lvl1pPr>
              <a:lnSpc>
                <a:spcPct val="95000"/>
              </a:lnSpc>
              <a:spcBef>
                <a:spcPts val="0"/>
              </a:spcBef>
              <a:defRPr sz="5200" u="none" baseline="0">
                <a:solidFill>
                  <a:schemeClr val="accent1"/>
                </a:solidFill>
                <a:uFill>
                  <a:solidFill>
                    <a:schemeClr val="accent1"/>
                  </a:solidFill>
                </a:uFill>
              </a:defRPr>
            </a:lvl1pPr>
            <a:lvl2pPr marL="0" indent="0">
              <a:lnSpc>
                <a:spcPct val="100000"/>
              </a:lnSpc>
              <a:spcBef>
                <a:spcPts val="5200"/>
              </a:spcBef>
              <a:buFont typeface="Arial" panose="020B0604020202020204" pitchFamily="34" charset="0"/>
              <a:buNone/>
              <a:defRPr sz="2600" b="1">
                <a:solidFill>
                  <a:schemeClr val="accent1"/>
                </a:solidFill>
              </a:defRPr>
            </a:lvl2pPr>
            <a:lvl3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5pPr>
            <a:lvl6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6pPr>
            <a:lvl7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7pPr>
            <a:lvl8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8pPr>
            <a:lvl9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</p:spTree>
    <p:extLst>
      <p:ext uri="{BB962C8B-B14F-4D97-AF65-F5344CB8AC3E}">
        <p14:creationId xmlns:p14="http://schemas.microsoft.com/office/powerpoint/2010/main" val="33950967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3"/>
          </p:nvPr>
        </p:nvSpPr>
        <p:spPr>
          <a:xfrm>
            <a:off x="431801" y="404813"/>
            <a:ext cx="8447617" cy="5688012"/>
          </a:xfrm>
        </p:spPr>
        <p:txBody>
          <a:bodyPr/>
          <a:lstStyle>
            <a:lvl1pPr>
              <a:lnSpc>
                <a:spcPct val="95000"/>
              </a:lnSpc>
              <a:spcBef>
                <a:spcPts val="0"/>
              </a:spcBef>
              <a:defRPr sz="3500" u="sng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defRPr>
            </a:lvl1pPr>
            <a:lvl2pPr marL="0" indent="0">
              <a:lnSpc>
                <a:spcPct val="100000"/>
              </a:lnSpc>
              <a:spcBef>
                <a:spcPts val="3500"/>
              </a:spcBef>
              <a:buFont typeface="Arial" panose="020B0604020202020204" pitchFamily="34" charset="0"/>
              <a:buNone/>
              <a:defRPr sz="2000" b="1">
                <a:solidFill>
                  <a:schemeClr val="accent1"/>
                </a:solidFill>
              </a:defRPr>
            </a:lvl2pPr>
            <a:lvl3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5pPr>
            <a:lvl6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6pPr>
            <a:lvl7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7pPr>
            <a:lvl8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8pPr>
            <a:lvl9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</p:spTree>
    <p:extLst>
      <p:ext uri="{BB962C8B-B14F-4D97-AF65-F5344CB8AC3E}">
        <p14:creationId xmlns:p14="http://schemas.microsoft.com/office/powerpoint/2010/main" val="14871861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211320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283"/>
            <a:ext cx="12191496" cy="68574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76B4632-710A-C3C1-0321-22004E49B1D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7805" y="1"/>
            <a:ext cx="3698875" cy="2016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7815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extformatierungen Listeneben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312585" y="6453336"/>
            <a:ext cx="4127500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431800" y="6453336"/>
            <a:ext cx="1246717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fld id="{C05EE493-AD2E-4872-B2F6-8F12A747F0A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9" name="Datumsplatzhalter 8"/>
          <p:cNvSpPr>
            <a:spLocks noGrp="1"/>
          </p:cNvSpPr>
          <p:nvPr>
            <p:ph type="dt" sz="half" idx="2"/>
          </p:nvPr>
        </p:nvSpPr>
        <p:spPr>
          <a:xfrm>
            <a:off x="1871133" y="6453336"/>
            <a:ext cx="1248835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r>
              <a:rPr lang="en-US"/>
              <a:t>17.12.2024</a:t>
            </a:r>
            <a:endParaRPr lang="de-DE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extfolie ein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312585" y="6453336"/>
            <a:ext cx="4127500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431800" y="6453336"/>
            <a:ext cx="1246717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fld id="{C05EE493-AD2E-4872-B2F6-8F12A747F0A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9" name="Datumsplatzhalter 8"/>
          <p:cNvSpPr>
            <a:spLocks noGrp="1"/>
          </p:cNvSpPr>
          <p:nvPr>
            <p:ph type="dt" sz="half" idx="2"/>
          </p:nvPr>
        </p:nvSpPr>
        <p:spPr>
          <a:xfrm>
            <a:off x="1871133" y="6453336"/>
            <a:ext cx="1248835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r>
              <a:rPr lang="en-US"/>
              <a:t>17.12.2024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611552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extfolie zwei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431799" y="1989139"/>
            <a:ext cx="5568951" cy="4103687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 marL="0" indent="0">
              <a:buFont typeface="Arial" panose="020B0604020202020204" pitchFamily="34" charset="0"/>
              <a:buNone/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191251" y="1989139"/>
            <a:ext cx="5568949" cy="4103687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buAutoNum type="arabicPeriod"/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8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312585" y="6453336"/>
            <a:ext cx="4127500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9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431800" y="6453336"/>
            <a:ext cx="1246717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fld id="{C05EE493-AD2E-4872-B2F6-8F12A747F0A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Datumsplatzhalter 8"/>
          <p:cNvSpPr>
            <a:spLocks noGrp="1"/>
          </p:cNvSpPr>
          <p:nvPr>
            <p:ph type="dt" sz="half" idx="10"/>
          </p:nvPr>
        </p:nvSpPr>
        <p:spPr>
          <a:xfrm>
            <a:off x="1871133" y="6453336"/>
            <a:ext cx="1248835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r>
              <a:rPr lang="en-US"/>
              <a:t>17.12.2024</a:t>
            </a:r>
            <a:endParaRPr lang="de-DE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Grosse Headline – Textfolie ein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1" y="404664"/>
            <a:ext cx="8447617" cy="1224136"/>
          </a:xfrm>
        </p:spPr>
        <p:txBody>
          <a:bodyPr>
            <a:normAutofit/>
          </a:bodyPr>
          <a:lstStyle>
            <a:lvl1pPr>
              <a:defRPr sz="3500"/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312585" y="6453336"/>
            <a:ext cx="4127500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431800" y="6453336"/>
            <a:ext cx="1246717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fld id="{C05EE493-AD2E-4872-B2F6-8F12A747F0A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9" name="Datumsplatzhalter 8"/>
          <p:cNvSpPr>
            <a:spLocks noGrp="1"/>
          </p:cNvSpPr>
          <p:nvPr>
            <p:ph type="dt" sz="half" idx="2"/>
          </p:nvPr>
        </p:nvSpPr>
        <p:spPr>
          <a:xfrm>
            <a:off x="1871133" y="6453336"/>
            <a:ext cx="1248835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r>
              <a:rPr lang="en-US"/>
              <a:t>17.12.2024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565318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Grosse Headline – Textfolie zwei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1" y="404664"/>
            <a:ext cx="8447617" cy="1224111"/>
          </a:xfrm>
        </p:spPr>
        <p:txBody>
          <a:bodyPr/>
          <a:lstStyle>
            <a:lvl1pPr>
              <a:defRPr lang="de-DE" sz="3500" b="1" u="sng" kern="1200" baseline="0" dirty="0" smtClean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j-lt"/>
                <a:ea typeface="+mj-ea"/>
                <a:cs typeface="+mj-cs"/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431799" y="1989139"/>
            <a:ext cx="5568951" cy="4103687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 marL="0" indent="0">
              <a:buFont typeface="Arial" panose="020B0604020202020204" pitchFamily="34" charset="0"/>
              <a:buNone/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191251" y="1989139"/>
            <a:ext cx="5568949" cy="4103687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8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312584" y="6453336"/>
            <a:ext cx="5759747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900" b="1">
                <a:solidFill>
                  <a:schemeClr val="tx1"/>
                </a:solidFill>
              </a:defRPr>
            </a:lvl1pPr>
          </a:lstStyle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9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431800" y="6453336"/>
            <a:ext cx="1246717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900" b="1">
                <a:solidFill>
                  <a:schemeClr val="tx1"/>
                </a:solidFill>
              </a:defRPr>
            </a:lvl1pPr>
          </a:lstStyle>
          <a:p>
            <a:fld id="{C05EE493-AD2E-4872-B2F6-8F12A747F0A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Datumsplatzhalter 8"/>
          <p:cNvSpPr>
            <a:spLocks noGrp="1"/>
          </p:cNvSpPr>
          <p:nvPr>
            <p:ph type="dt" sz="half" idx="10"/>
          </p:nvPr>
        </p:nvSpPr>
        <p:spPr>
          <a:xfrm>
            <a:off x="1871133" y="6453336"/>
            <a:ext cx="1248835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900" b="1">
                <a:solidFill>
                  <a:schemeClr val="tx1"/>
                </a:solidFill>
              </a:defRPr>
            </a:lvl1pPr>
          </a:lstStyle>
          <a:p>
            <a:r>
              <a:rPr lang="en-US"/>
              <a:t>17.12.2024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013126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folie zwei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7" name="Bildplatzhalter 6"/>
          <p:cNvSpPr>
            <a:spLocks noGrp="1"/>
          </p:cNvSpPr>
          <p:nvPr>
            <p:ph type="pic" sz="quarter" idx="13"/>
          </p:nvPr>
        </p:nvSpPr>
        <p:spPr>
          <a:xfrm>
            <a:off x="431371" y="1989139"/>
            <a:ext cx="5569380" cy="2736006"/>
          </a:xfrm>
        </p:spPr>
        <p:txBody>
          <a:bodyPr/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5"/>
          </p:nvPr>
        </p:nvSpPr>
        <p:spPr>
          <a:xfrm>
            <a:off x="431801" y="4869161"/>
            <a:ext cx="5568951" cy="1223665"/>
          </a:xfrm>
        </p:spPr>
        <p:txBody>
          <a:bodyPr/>
          <a:lstStyle>
            <a:lvl1pPr>
              <a:defRPr u="sng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defRPr>
            </a:lvl1pPr>
            <a:lvl5pPr>
              <a:defRPr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3" name="Bildplatzhalter 6"/>
          <p:cNvSpPr>
            <a:spLocks noGrp="1"/>
          </p:cNvSpPr>
          <p:nvPr>
            <p:ph type="pic" sz="quarter" idx="16"/>
          </p:nvPr>
        </p:nvSpPr>
        <p:spPr>
          <a:xfrm>
            <a:off x="6191250" y="1989139"/>
            <a:ext cx="5569380" cy="2736006"/>
          </a:xfrm>
        </p:spPr>
        <p:txBody>
          <a:bodyPr/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14" name="Textplatzhalter 10"/>
          <p:cNvSpPr>
            <a:spLocks noGrp="1"/>
          </p:cNvSpPr>
          <p:nvPr>
            <p:ph type="body" sz="quarter" idx="17"/>
          </p:nvPr>
        </p:nvSpPr>
        <p:spPr>
          <a:xfrm>
            <a:off x="6191679" y="4869161"/>
            <a:ext cx="5568951" cy="1223665"/>
          </a:xfrm>
        </p:spPr>
        <p:txBody>
          <a:bodyPr/>
          <a:lstStyle>
            <a:lvl1pPr>
              <a:defRPr u="sng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defRPr>
            </a:lvl1pPr>
            <a:lvl5pPr>
              <a:defRPr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951843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sse Headline – Bildfolie zwei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1" y="404664"/>
            <a:ext cx="8447617" cy="1224111"/>
          </a:xfrm>
        </p:spPr>
        <p:txBody>
          <a:bodyPr/>
          <a:lstStyle>
            <a:lvl1pPr>
              <a:defRPr lang="de-DE" sz="3500" b="1" u="sng" kern="1200" baseline="0" dirty="0" smtClean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j-lt"/>
                <a:ea typeface="+mj-ea"/>
                <a:cs typeface="+mj-cs"/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7" name="Bildplatzhalter 6"/>
          <p:cNvSpPr>
            <a:spLocks noGrp="1"/>
          </p:cNvSpPr>
          <p:nvPr>
            <p:ph type="pic" sz="quarter" idx="13"/>
          </p:nvPr>
        </p:nvSpPr>
        <p:spPr>
          <a:xfrm>
            <a:off x="431371" y="1989139"/>
            <a:ext cx="5569380" cy="2736006"/>
          </a:xfrm>
        </p:spPr>
        <p:txBody>
          <a:bodyPr/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5"/>
          </p:nvPr>
        </p:nvSpPr>
        <p:spPr>
          <a:xfrm>
            <a:off x="431801" y="4869161"/>
            <a:ext cx="5568951" cy="1223665"/>
          </a:xfrm>
        </p:spPr>
        <p:txBody>
          <a:bodyPr/>
          <a:lstStyle>
            <a:lvl1pPr>
              <a:defRPr u="sng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defRPr>
            </a:lvl1pPr>
            <a:lvl5pPr>
              <a:defRPr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3" name="Bildplatzhalter 6"/>
          <p:cNvSpPr>
            <a:spLocks noGrp="1"/>
          </p:cNvSpPr>
          <p:nvPr>
            <p:ph type="pic" sz="quarter" idx="16"/>
          </p:nvPr>
        </p:nvSpPr>
        <p:spPr>
          <a:xfrm>
            <a:off x="6191250" y="1989139"/>
            <a:ext cx="5569380" cy="2736006"/>
          </a:xfrm>
        </p:spPr>
        <p:txBody>
          <a:bodyPr/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14" name="Textplatzhalter 10"/>
          <p:cNvSpPr>
            <a:spLocks noGrp="1"/>
          </p:cNvSpPr>
          <p:nvPr>
            <p:ph type="body" sz="quarter" idx="17"/>
          </p:nvPr>
        </p:nvSpPr>
        <p:spPr>
          <a:xfrm>
            <a:off x="6191679" y="4869161"/>
            <a:ext cx="5568951" cy="1223665"/>
          </a:xfrm>
        </p:spPr>
        <p:txBody>
          <a:bodyPr/>
          <a:lstStyle>
            <a:lvl1pPr>
              <a:defRPr u="sng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defRPr>
            </a:lvl1pPr>
            <a:lvl5pPr>
              <a:defRPr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026756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7" name="Bildplatzhalter 6"/>
          <p:cNvSpPr>
            <a:spLocks noGrp="1"/>
          </p:cNvSpPr>
          <p:nvPr>
            <p:ph type="pic" sz="quarter" idx="13"/>
          </p:nvPr>
        </p:nvSpPr>
        <p:spPr>
          <a:xfrm>
            <a:off x="431371" y="1"/>
            <a:ext cx="11328829" cy="5084762"/>
          </a:xfrm>
        </p:spPr>
        <p:txBody>
          <a:bodyPr/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5"/>
          </p:nvPr>
        </p:nvSpPr>
        <p:spPr>
          <a:xfrm>
            <a:off x="431801" y="5229226"/>
            <a:ext cx="8447617" cy="863601"/>
          </a:xfrm>
        </p:spPr>
        <p:txBody>
          <a:bodyPr/>
          <a:lstStyle>
            <a:lvl1pPr>
              <a:defRPr u="sng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defRPr>
            </a:lvl1pPr>
            <a:lvl5pPr>
              <a:defRPr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142927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31801" y="404664"/>
            <a:ext cx="8447617" cy="79208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31800" y="1988841"/>
            <a:ext cx="11328400" cy="410398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cxnSp>
        <p:nvCxnSpPr>
          <p:cNvPr id="11" name="Gerade Verbindung 10"/>
          <p:cNvCxnSpPr/>
          <p:nvPr/>
        </p:nvCxnSpPr>
        <p:spPr>
          <a:xfrm>
            <a:off x="431800" y="6408378"/>
            <a:ext cx="113288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312584" y="6453336"/>
            <a:ext cx="5279693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900" b="1">
                <a:solidFill>
                  <a:schemeClr val="tx1"/>
                </a:solidFill>
              </a:defRPr>
            </a:lvl1pPr>
          </a:lstStyle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15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431800" y="6453336"/>
            <a:ext cx="1246717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900" b="1">
                <a:solidFill>
                  <a:schemeClr val="tx1"/>
                </a:solidFill>
              </a:defRPr>
            </a:lvl1pPr>
          </a:lstStyle>
          <a:p>
            <a:fld id="{C05EE493-AD2E-4872-B2F6-8F12A747F0A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7" name="Datumsplatzhalter 8"/>
          <p:cNvSpPr>
            <a:spLocks noGrp="1"/>
          </p:cNvSpPr>
          <p:nvPr>
            <p:ph type="dt" sz="half" idx="2"/>
          </p:nvPr>
        </p:nvSpPr>
        <p:spPr>
          <a:xfrm>
            <a:off x="1871133" y="6453336"/>
            <a:ext cx="1248835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900" b="1">
                <a:solidFill>
                  <a:schemeClr val="tx1"/>
                </a:solidFill>
              </a:defRPr>
            </a:lvl1pPr>
          </a:lstStyle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18" name="Fußzeilenplatzhalter 4"/>
          <p:cNvSpPr txBox="1">
            <a:spLocks/>
          </p:cNvSpPr>
          <p:nvPr/>
        </p:nvSpPr>
        <p:spPr>
          <a:xfrm>
            <a:off x="7632701" y="6453336"/>
            <a:ext cx="4127929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defPPr>
              <a:defRPr lang="de-DE"/>
            </a:defPPr>
            <a:lvl1pPr marL="0" algn="l" defTabSz="914400" rtl="0" eaLnBrk="1" latinLnBrk="0" hangingPunct="1">
              <a:defRPr sz="7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sz="900" dirty="0"/>
              <a:t>Universität Konstanz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55" r:id="rId2"/>
    <p:sldLayoutId id="2147483671" r:id="rId3"/>
    <p:sldLayoutId id="2147483656" r:id="rId4"/>
    <p:sldLayoutId id="2147483657" r:id="rId5"/>
    <p:sldLayoutId id="2147483659" r:id="rId6"/>
    <p:sldLayoutId id="2147483665" r:id="rId7"/>
    <p:sldLayoutId id="2147483666" r:id="rId8"/>
    <p:sldLayoutId id="2147483667" r:id="rId9"/>
    <p:sldLayoutId id="2147483663" r:id="rId10"/>
    <p:sldLayoutId id="2147483662" r:id="rId11"/>
    <p:sldLayoutId id="2147483674" r:id="rId12"/>
    <p:sldLayoutId id="2147483673" r:id="rId13"/>
  </p:sldLayoutIdLst>
  <p:hf hdr="0"/>
  <p:txStyles>
    <p:titleStyle>
      <a:lvl1pPr algn="l" defTabSz="914400" rtl="0" eaLnBrk="1" latinLnBrk="0" hangingPunct="1">
        <a:lnSpc>
          <a:spcPct val="95000"/>
        </a:lnSpc>
        <a:spcBef>
          <a:spcPct val="0"/>
        </a:spcBef>
        <a:buNone/>
        <a:defRPr sz="2000" b="1" u="sng" kern="1200" baseline="0">
          <a:solidFill>
            <a:schemeClr val="tx1"/>
          </a:solidFill>
          <a:uFill>
            <a:solidFill>
              <a:schemeClr val="accent1"/>
            </a:solidFill>
          </a:u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0"/>
        </a:spcBef>
        <a:buFont typeface="Arial" pitchFamily="34" charset="0"/>
        <a:buNone/>
        <a:defRPr sz="1600" b="1" kern="1200">
          <a:solidFill>
            <a:schemeClr val="accent1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10000"/>
        </a:lnSpc>
        <a:spcBef>
          <a:spcPts val="0"/>
        </a:spcBef>
        <a:buFont typeface="Arial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24000" indent="-324000" algn="l" defTabSz="914400" rtl="0" eaLnBrk="1" latinLnBrk="0" hangingPunct="1">
        <a:lnSpc>
          <a:spcPct val="110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Char char="−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774000" indent="-324000" algn="l" defTabSz="914400" rtl="0" eaLnBrk="1" latinLnBrk="0" hangingPunct="1">
        <a:lnSpc>
          <a:spcPct val="110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Char char="−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10000"/>
        </a:lnSpc>
        <a:spcBef>
          <a:spcPts val="0"/>
        </a:spcBef>
        <a:buFont typeface="+mj-lt"/>
        <a:buNone/>
        <a:defRPr sz="1600" u="sng" kern="1200" baseline="0">
          <a:solidFill>
            <a:schemeClr val="tx1"/>
          </a:solidFill>
          <a:uFill>
            <a:solidFill>
              <a:schemeClr val="accent1"/>
            </a:solidFill>
          </a:u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10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None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110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None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110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None/>
        <a:tabLst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110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None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6" Type="http://schemas.openxmlformats.org/officeDocument/2006/relationships/image" Target="../media/image22.png"/><Relationship Id="rId5" Type="http://schemas.openxmlformats.org/officeDocument/2006/relationships/image" Target="../media/image25.png"/><Relationship Id="rId4" Type="http://schemas.openxmlformats.org/officeDocument/2006/relationships/notesSlide" Target="../notesSlides/notesSlide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tags" Target="../tags/tag33.xml"/><Relationship Id="rId7" Type="http://schemas.openxmlformats.org/officeDocument/2006/relationships/image" Target="../media/image26.png"/><Relationship Id="rId2" Type="http://schemas.openxmlformats.org/officeDocument/2006/relationships/tags" Target="../tags/tag32.xml"/><Relationship Id="rId1" Type="http://schemas.openxmlformats.org/officeDocument/2006/relationships/tags" Target="../tags/tag31.xml"/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6.xml"/><Relationship Id="rId10" Type="http://schemas.openxmlformats.org/officeDocument/2006/relationships/image" Target="../media/image24.png"/><Relationship Id="rId4" Type="http://schemas.openxmlformats.org/officeDocument/2006/relationships/tags" Target="../tags/tag34.xml"/><Relationship Id="rId9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tags" Target="../tags/tag37.xml"/><Relationship Id="rId7" Type="http://schemas.openxmlformats.org/officeDocument/2006/relationships/notesSlide" Target="../notesSlides/notesSlide9.xml"/><Relationship Id="rId12" Type="http://schemas.openxmlformats.org/officeDocument/2006/relationships/image" Target="../media/image29.png"/><Relationship Id="rId2" Type="http://schemas.openxmlformats.org/officeDocument/2006/relationships/tags" Target="../tags/tag36.xml"/><Relationship Id="rId1" Type="http://schemas.openxmlformats.org/officeDocument/2006/relationships/tags" Target="../tags/tag35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4.png"/><Relationship Id="rId5" Type="http://schemas.openxmlformats.org/officeDocument/2006/relationships/tags" Target="../tags/tag39.xml"/><Relationship Id="rId10" Type="http://schemas.openxmlformats.org/officeDocument/2006/relationships/image" Target="../media/image23.png"/><Relationship Id="rId4" Type="http://schemas.openxmlformats.org/officeDocument/2006/relationships/tags" Target="../tags/tag38.xml"/><Relationship Id="rId9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tags" Target="../tags/tag42.xml"/><Relationship Id="rId7" Type="http://schemas.openxmlformats.org/officeDocument/2006/relationships/notesSlide" Target="../notesSlides/notesSlide10.xml"/><Relationship Id="rId12" Type="http://schemas.openxmlformats.org/officeDocument/2006/relationships/image" Target="../media/image29.png"/><Relationship Id="rId2" Type="http://schemas.openxmlformats.org/officeDocument/2006/relationships/tags" Target="../tags/tag41.xml"/><Relationship Id="rId1" Type="http://schemas.openxmlformats.org/officeDocument/2006/relationships/tags" Target="../tags/tag40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8.png"/><Relationship Id="rId5" Type="http://schemas.openxmlformats.org/officeDocument/2006/relationships/tags" Target="../tags/tag44.xml"/><Relationship Id="rId10" Type="http://schemas.openxmlformats.org/officeDocument/2006/relationships/image" Target="../media/image31.png"/><Relationship Id="rId4" Type="http://schemas.openxmlformats.org/officeDocument/2006/relationships/tags" Target="../tags/tag43.xml"/><Relationship Id="rId9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tags" Target="../tags/tag47.xml"/><Relationship Id="rId7" Type="http://schemas.openxmlformats.org/officeDocument/2006/relationships/notesSlide" Target="../notesSlides/notesSlide11.xml"/><Relationship Id="rId12" Type="http://schemas.openxmlformats.org/officeDocument/2006/relationships/image" Target="../media/image30.png"/><Relationship Id="rId2" Type="http://schemas.openxmlformats.org/officeDocument/2006/relationships/tags" Target="../tags/tag46.xml"/><Relationship Id="rId1" Type="http://schemas.openxmlformats.org/officeDocument/2006/relationships/tags" Target="../tags/tag45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32.png"/><Relationship Id="rId5" Type="http://schemas.openxmlformats.org/officeDocument/2006/relationships/tags" Target="../tags/tag49.xml"/><Relationship Id="rId10" Type="http://schemas.openxmlformats.org/officeDocument/2006/relationships/image" Target="../media/image28.png"/><Relationship Id="rId4" Type="http://schemas.openxmlformats.org/officeDocument/2006/relationships/tags" Target="../tags/tag48.xml"/><Relationship Id="rId9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tags" Target="../tags/tag52.xml"/><Relationship Id="rId7" Type="http://schemas.openxmlformats.org/officeDocument/2006/relationships/image" Target="../media/image33.png"/><Relationship Id="rId2" Type="http://schemas.openxmlformats.org/officeDocument/2006/relationships/tags" Target="../tags/tag51.xml"/><Relationship Id="rId1" Type="http://schemas.openxmlformats.org/officeDocument/2006/relationships/tags" Target="../tags/tag50.xml"/><Relationship Id="rId6" Type="http://schemas.openxmlformats.org/officeDocument/2006/relationships/notesSlide" Target="../notesSlides/notesSlide12.xml"/><Relationship Id="rId5" Type="http://schemas.openxmlformats.org/officeDocument/2006/relationships/slideLayout" Target="../slideLayouts/slideLayout6.xml"/><Relationship Id="rId10" Type="http://schemas.openxmlformats.org/officeDocument/2006/relationships/image" Target="../media/image28.png"/><Relationship Id="rId4" Type="http://schemas.openxmlformats.org/officeDocument/2006/relationships/tags" Target="../tags/tag53.xml"/><Relationship Id="rId9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tags" Target="../tags/tag56.xml"/><Relationship Id="rId7" Type="http://schemas.openxmlformats.org/officeDocument/2006/relationships/image" Target="../media/image35.png"/><Relationship Id="rId2" Type="http://schemas.openxmlformats.org/officeDocument/2006/relationships/tags" Target="../tags/tag55.xml"/><Relationship Id="rId1" Type="http://schemas.openxmlformats.org/officeDocument/2006/relationships/tags" Target="../tags/tag54.xml"/><Relationship Id="rId6" Type="http://schemas.openxmlformats.org/officeDocument/2006/relationships/image" Target="../media/image34.png"/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5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5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59.xml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60.xml"/><Relationship Id="rId6" Type="http://schemas.openxmlformats.org/officeDocument/2006/relationships/image" Target="../media/image38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38.png"/><Relationship Id="rId2" Type="http://schemas.openxmlformats.org/officeDocument/2006/relationships/tags" Target="../tags/tag62.xml"/><Relationship Id="rId1" Type="http://schemas.openxmlformats.org/officeDocument/2006/relationships/tags" Target="../tags/tag6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notesSlide" Target="../notesSlides/notesSlide1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63.xml"/><Relationship Id="rId4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tags" Target="../tags/tag66.xml"/><Relationship Id="rId7" Type="http://schemas.openxmlformats.org/officeDocument/2006/relationships/image" Target="../media/image45.png"/><Relationship Id="rId2" Type="http://schemas.openxmlformats.org/officeDocument/2006/relationships/tags" Target="../tags/tag65.xml"/><Relationship Id="rId1" Type="http://schemas.openxmlformats.org/officeDocument/2006/relationships/tags" Target="../tags/tag64.xml"/><Relationship Id="rId6" Type="http://schemas.openxmlformats.org/officeDocument/2006/relationships/image" Target="../media/image44.png"/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6.xml"/><Relationship Id="rId9" Type="http://schemas.openxmlformats.org/officeDocument/2006/relationships/image" Target="../media/image4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67.xml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69.xml"/><Relationship Id="rId1" Type="http://schemas.openxmlformats.org/officeDocument/2006/relationships/tags" Target="../tags/tag68.xml"/><Relationship Id="rId6" Type="http://schemas.openxmlformats.org/officeDocument/2006/relationships/image" Target="../media/image47.png"/><Relationship Id="rId5" Type="http://schemas.openxmlformats.org/officeDocument/2006/relationships/image" Target="../media/image33.png"/><Relationship Id="rId4" Type="http://schemas.openxmlformats.org/officeDocument/2006/relationships/notesSlide" Target="../notesSlides/notesSlide20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tags" Target="../tags/tag72.xml"/><Relationship Id="rId7" Type="http://schemas.openxmlformats.org/officeDocument/2006/relationships/image" Target="../media/image33.png"/><Relationship Id="rId2" Type="http://schemas.openxmlformats.org/officeDocument/2006/relationships/tags" Target="../tags/tag71.xml"/><Relationship Id="rId1" Type="http://schemas.openxmlformats.org/officeDocument/2006/relationships/tags" Target="../tags/tag70.xml"/><Relationship Id="rId6" Type="http://schemas.openxmlformats.org/officeDocument/2006/relationships/notesSlide" Target="../notesSlides/notesSlide21.xml"/><Relationship Id="rId5" Type="http://schemas.openxmlformats.org/officeDocument/2006/relationships/slideLayout" Target="../slideLayouts/slideLayout6.xml"/><Relationship Id="rId10" Type="http://schemas.openxmlformats.org/officeDocument/2006/relationships/image" Target="../media/image47.png"/><Relationship Id="rId4" Type="http://schemas.openxmlformats.org/officeDocument/2006/relationships/tags" Target="../tags/tag73.xml"/><Relationship Id="rId9" Type="http://schemas.openxmlformats.org/officeDocument/2006/relationships/image" Target="../media/image49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tags" Target="../tags/tag76.xml"/><Relationship Id="rId7" Type="http://schemas.openxmlformats.org/officeDocument/2006/relationships/image" Target="../media/image47.png"/><Relationship Id="rId2" Type="http://schemas.openxmlformats.org/officeDocument/2006/relationships/tags" Target="../tags/tag75.xml"/><Relationship Id="rId1" Type="http://schemas.openxmlformats.org/officeDocument/2006/relationships/tags" Target="../tags/tag74.xml"/><Relationship Id="rId6" Type="http://schemas.openxmlformats.org/officeDocument/2006/relationships/notesSlide" Target="../notesSlides/notesSlide22.xml"/><Relationship Id="rId5" Type="http://schemas.openxmlformats.org/officeDocument/2006/relationships/slideLayout" Target="../slideLayouts/slideLayout6.xml"/><Relationship Id="rId10" Type="http://schemas.openxmlformats.org/officeDocument/2006/relationships/image" Target="../media/image49.png"/><Relationship Id="rId4" Type="http://schemas.openxmlformats.org/officeDocument/2006/relationships/tags" Target="../tags/tag77.xml"/><Relationship Id="rId9" Type="http://schemas.openxmlformats.org/officeDocument/2006/relationships/image" Target="../media/image4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tags" Target="../tags/tag80.xml"/><Relationship Id="rId7" Type="http://schemas.openxmlformats.org/officeDocument/2006/relationships/image" Target="../media/image47.png"/><Relationship Id="rId2" Type="http://schemas.openxmlformats.org/officeDocument/2006/relationships/tags" Target="../tags/tag79.xml"/><Relationship Id="rId1" Type="http://schemas.openxmlformats.org/officeDocument/2006/relationships/tags" Target="../tags/tag78.xml"/><Relationship Id="rId6" Type="http://schemas.openxmlformats.org/officeDocument/2006/relationships/notesSlide" Target="../notesSlides/notesSlide23.xml"/><Relationship Id="rId5" Type="http://schemas.openxmlformats.org/officeDocument/2006/relationships/slideLayout" Target="../slideLayouts/slideLayout6.xml"/><Relationship Id="rId10" Type="http://schemas.openxmlformats.org/officeDocument/2006/relationships/image" Target="../media/image49.png"/><Relationship Id="rId4" Type="http://schemas.openxmlformats.org/officeDocument/2006/relationships/tags" Target="../tags/tag81.xml"/><Relationship Id="rId9" Type="http://schemas.openxmlformats.org/officeDocument/2006/relationships/image" Target="../media/image4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52.png"/><Relationship Id="rId2" Type="http://schemas.openxmlformats.org/officeDocument/2006/relationships/tags" Target="../tags/tag83.xml"/><Relationship Id="rId1" Type="http://schemas.openxmlformats.org/officeDocument/2006/relationships/tags" Target="../tags/tag8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notesSlide" Target="../notesSlides/notesSlide24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53.png"/><Relationship Id="rId2" Type="http://schemas.openxmlformats.org/officeDocument/2006/relationships/tags" Target="../tags/tag85.xml"/><Relationship Id="rId1" Type="http://schemas.openxmlformats.org/officeDocument/2006/relationships/tags" Target="../tags/tag84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notesSlide" Target="../notesSlides/notesSlide25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tags" Target="../tags/tag88.xml"/><Relationship Id="rId7" Type="http://schemas.openxmlformats.org/officeDocument/2006/relationships/image" Target="../media/image53.png"/><Relationship Id="rId2" Type="http://schemas.openxmlformats.org/officeDocument/2006/relationships/tags" Target="../tags/tag87.xml"/><Relationship Id="rId1" Type="http://schemas.openxmlformats.org/officeDocument/2006/relationships/tags" Target="../tags/tag86.xml"/><Relationship Id="rId6" Type="http://schemas.openxmlformats.org/officeDocument/2006/relationships/image" Target="../media/image50.png"/><Relationship Id="rId5" Type="http://schemas.openxmlformats.org/officeDocument/2006/relationships/notesSlide" Target="../notesSlides/notesSlide26.xml"/><Relationship Id="rId4" Type="http://schemas.openxmlformats.org/officeDocument/2006/relationships/slideLayout" Target="../slideLayouts/slideLayout6.xml"/><Relationship Id="rId9" Type="http://schemas.openxmlformats.org/officeDocument/2006/relationships/image" Target="../media/image5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90.xml"/><Relationship Id="rId1" Type="http://schemas.openxmlformats.org/officeDocument/2006/relationships/tags" Target="../tags/tag89.xml"/><Relationship Id="rId6" Type="http://schemas.openxmlformats.org/officeDocument/2006/relationships/image" Target="../media/image56.pn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27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tags" Target="../tags/tag93.xml"/><Relationship Id="rId7" Type="http://schemas.openxmlformats.org/officeDocument/2006/relationships/image" Target="../media/image58.png"/><Relationship Id="rId2" Type="http://schemas.openxmlformats.org/officeDocument/2006/relationships/tags" Target="../tags/tag92.xml"/><Relationship Id="rId1" Type="http://schemas.openxmlformats.org/officeDocument/2006/relationships/tags" Target="../tags/tag91.xml"/><Relationship Id="rId6" Type="http://schemas.openxmlformats.org/officeDocument/2006/relationships/image" Target="../media/image57.png"/><Relationship Id="rId5" Type="http://schemas.openxmlformats.org/officeDocument/2006/relationships/notesSlide" Target="../notesSlides/notesSlide28.xml"/><Relationship Id="rId4" Type="http://schemas.openxmlformats.org/officeDocument/2006/relationships/slideLayout" Target="../slideLayouts/slideLayout6.xml"/><Relationship Id="rId9" Type="http://schemas.openxmlformats.org/officeDocument/2006/relationships/image" Target="../media/image60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60.png"/><Relationship Id="rId3" Type="http://schemas.openxmlformats.org/officeDocument/2006/relationships/tags" Target="../tags/tag96.xml"/><Relationship Id="rId7" Type="http://schemas.openxmlformats.org/officeDocument/2006/relationships/notesSlide" Target="../notesSlides/notesSlide29.xml"/><Relationship Id="rId12" Type="http://schemas.openxmlformats.org/officeDocument/2006/relationships/image" Target="../media/image62.png"/><Relationship Id="rId2" Type="http://schemas.openxmlformats.org/officeDocument/2006/relationships/tags" Target="../tags/tag95.xml"/><Relationship Id="rId1" Type="http://schemas.openxmlformats.org/officeDocument/2006/relationships/tags" Target="../tags/tag94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61.png"/><Relationship Id="rId5" Type="http://schemas.openxmlformats.org/officeDocument/2006/relationships/tags" Target="../tags/tag98.xml"/><Relationship Id="rId10" Type="http://schemas.openxmlformats.org/officeDocument/2006/relationships/image" Target="../media/image59.png"/><Relationship Id="rId4" Type="http://schemas.openxmlformats.org/officeDocument/2006/relationships/tags" Target="../tags/tag97.xml"/><Relationship Id="rId9" Type="http://schemas.openxmlformats.org/officeDocument/2006/relationships/image" Target="../media/image58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.xml"/><Relationship Id="rId13" Type="http://schemas.openxmlformats.org/officeDocument/2006/relationships/image" Target="../media/image64.png"/><Relationship Id="rId3" Type="http://schemas.openxmlformats.org/officeDocument/2006/relationships/tags" Target="../tags/tag101.xml"/><Relationship Id="rId7" Type="http://schemas.openxmlformats.org/officeDocument/2006/relationships/tags" Target="../tags/tag105.xml"/><Relationship Id="rId12" Type="http://schemas.openxmlformats.org/officeDocument/2006/relationships/image" Target="../media/image63.png"/><Relationship Id="rId2" Type="http://schemas.openxmlformats.org/officeDocument/2006/relationships/tags" Target="../tags/tag100.xml"/><Relationship Id="rId16" Type="http://schemas.openxmlformats.org/officeDocument/2006/relationships/image" Target="../media/image62.png"/><Relationship Id="rId1" Type="http://schemas.openxmlformats.org/officeDocument/2006/relationships/tags" Target="../tags/tag99.xml"/><Relationship Id="rId6" Type="http://schemas.openxmlformats.org/officeDocument/2006/relationships/tags" Target="../tags/tag104.xml"/><Relationship Id="rId11" Type="http://schemas.openxmlformats.org/officeDocument/2006/relationships/image" Target="../media/image58.png"/><Relationship Id="rId5" Type="http://schemas.openxmlformats.org/officeDocument/2006/relationships/tags" Target="../tags/tag103.xml"/><Relationship Id="rId15" Type="http://schemas.openxmlformats.org/officeDocument/2006/relationships/image" Target="../media/image61.png"/><Relationship Id="rId10" Type="http://schemas.openxmlformats.org/officeDocument/2006/relationships/image" Target="../media/image57.png"/><Relationship Id="rId4" Type="http://schemas.openxmlformats.org/officeDocument/2006/relationships/tags" Target="../tags/tag102.xml"/><Relationship Id="rId9" Type="http://schemas.openxmlformats.org/officeDocument/2006/relationships/notesSlide" Target="../notesSlides/notesSlide30.xml"/><Relationship Id="rId14" Type="http://schemas.openxmlformats.org/officeDocument/2006/relationships/image" Target="../media/image59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.xml"/><Relationship Id="rId13" Type="http://schemas.openxmlformats.org/officeDocument/2006/relationships/image" Target="../media/image64.png"/><Relationship Id="rId3" Type="http://schemas.openxmlformats.org/officeDocument/2006/relationships/tags" Target="../tags/tag108.xml"/><Relationship Id="rId7" Type="http://schemas.openxmlformats.org/officeDocument/2006/relationships/tags" Target="../tags/tag112.xml"/><Relationship Id="rId12" Type="http://schemas.openxmlformats.org/officeDocument/2006/relationships/image" Target="../media/image59.png"/><Relationship Id="rId2" Type="http://schemas.openxmlformats.org/officeDocument/2006/relationships/tags" Target="../tags/tag107.xml"/><Relationship Id="rId16" Type="http://schemas.openxmlformats.org/officeDocument/2006/relationships/image" Target="../media/image63.png"/><Relationship Id="rId1" Type="http://schemas.openxmlformats.org/officeDocument/2006/relationships/tags" Target="../tags/tag106.xml"/><Relationship Id="rId6" Type="http://schemas.openxmlformats.org/officeDocument/2006/relationships/tags" Target="../tags/tag111.xml"/><Relationship Id="rId11" Type="http://schemas.openxmlformats.org/officeDocument/2006/relationships/image" Target="../media/image58.png"/><Relationship Id="rId5" Type="http://schemas.openxmlformats.org/officeDocument/2006/relationships/tags" Target="../tags/tag110.xml"/><Relationship Id="rId15" Type="http://schemas.openxmlformats.org/officeDocument/2006/relationships/image" Target="../media/image66.png"/><Relationship Id="rId10" Type="http://schemas.openxmlformats.org/officeDocument/2006/relationships/image" Target="../media/image57.png"/><Relationship Id="rId4" Type="http://schemas.openxmlformats.org/officeDocument/2006/relationships/tags" Target="../tags/tag109.xml"/><Relationship Id="rId9" Type="http://schemas.openxmlformats.org/officeDocument/2006/relationships/notesSlide" Target="../notesSlides/notesSlide31.xml"/><Relationship Id="rId14" Type="http://schemas.openxmlformats.org/officeDocument/2006/relationships/image" Target="../media/image65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tags" Target="../tags/tag120.xml"/><Relationship Id="rId13" Type="http://schemas.openxmlformats.org/officeDocument/2006/relationships/image" Target="../media/image58.png"/><Relationship Id="rId18" Type="http://schemas.openxmlformats.org/officeDocument/2006/relationships/image" Target="../media/image68.png"/><Relationship Id="rId3" Type="http://schemas.openxmlformats.org/officeDocument/2006/relationships/tags" Target="../tags/tag115.xml"/><Relationship Id="rId7" Type="http://schemas.openxmlformats.org/officeDocument/2006/relationships/tags" Target="../tags/tag119.xml"/><Relationship Id="rId12" Type="http://schemas.openxmlformats.org/officeDocument/2006/relationships/image" Target="../media/image57.png"/><Relationship Id="rId17" Type="http://schemas.openxmlformats.org/officeDocument/2006/relationships/image" Target="../media/image67.png"/><Relationship Id="rId2" Type="http://schemas.openxmlformats.org/officeDocument/2006/relationships/tags" Target="../tags/tag114.xml"/><Relationship Id="rId16" Type="http://schemas.openxmlformats.org/officeDocument/2006/relationships/image" Target="../media/image65.png"/><Relationship Id="rId20" Type="http://schemas.openxmlformats.org/officeDocument/2006/relationships/image" Target="../media/image63.png"/><Relationship Id="rId1" Type="http://schemas.openxmlformats.org/officeDocument/2006/relationships/tags" Target="../tags/tag113.xml"/><Relationship Id="rId6" Type="http://schemas.openxmlformats.org/officeDocument/2006/relationships/tags" Target="../tags/tag118.xml"/><Relationship Id="rId11" Type="http://schemas.openxmlformats.org/officeDocument/2006/relationships/notesSlide" Target="../notesSlides/notesSlide32.xml"/><Relationship Id="rId5" Type="http://schemas.openxmlformats.org/officeDocument/2006/relationships/tags" Target="../tags/tag117.xml"/><Relationship Id="rId15" Type="http://schemas.openxmlformats.org/officeDocument/2006/relationships/image" Target="../media/image64.png"/><Relationship Id="rId10" Type="http://schemas.openxmlformats.org/officeDocument/2006/relationships/slideLayout" Target="../slideLayouts/slideLayout6.xml"/><Relationship Id="rId19" Type="http://schemas.openxmlformats.org/officeDocument/2006/relationships/image" Target="../media/image66.png"/><Relationship Id="rId4" Type="http://schemas.openxmlformats.org/officeDocument/2006/relationships/tags" Target="../tags/tag116.xml"/><Relationship Id="rId9" Type="http://schemas.openxmlformats.org/officeDocument/2006/relationships/tags" Target="../tags/tag121.xml"/><Relationship Id="rId14" Type="http://schemas.openxmlformats.org/officeDocument/2006/relationships/image" Target="../media/image59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tags" Target="../tags/tag124.xml"/><Relationship Id="rId7" Type="http://schemas.openxmlformats.org/officeDocument/2006/relationships/image" Target="../media/image65.png"/><Relationship Id="rId2" Type="http://schemas.openxmlformats.org/officeDocument/2006/relationships/tags" Target="../tags/tag123.xml"/><Relationship Id="rId1" Type="http://schemas.openxmlformats.org/officeDocument/2006/relationships/tags" Target="../tags/tag122.xml"/><Relationship Id="rId6" Type="http://schemas.openxmlformats.org/officeDocument/2006/relationships/notesSlide" Target="../notesSlides/notesSlide33.xml"/><Relationship Id="rId5" Type="http://schemas.openxmlformats.org/officeDocument/2006/relationships/slideLayout" Target="../slideLayouts/slideLayout6.xml"/><Relationship Id="rId10" Type="http://schemas.openxmlformats.org/officeDocument/2006/relationships/image" Target="../media/image70.png"/><Relationship Id="rId4" Type="http://schemas.openxmlformats.org/officeDocument/2006/relationships/tags" Target="../tags/tag125.xml"/><Relationship Id="rId9" Type="http://schemas.openxmlformats.org/officeDocument/2006/relationships/image" Target="../media/image6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tags" Target="../tags/tag128.xml"/><Relationship Id="rId7" Type="http://schemas.openxmlformats.org/officeDocument/2006/relationships/image" Target="../media/image72.png"/><Relationship Id="rId2" Type="http://schemas.openxmlformats.org/officeDocument/2006/relationships/tags" Target="../tags/tag127.xml"/><Relationship Id="rId1" Type="http://schemas.openxmlformats.org/officeDocument/2006/relationships/tags" Target="../tags/tag126.xml"/><Relationship Id="rId6" Type="http://schemas.openxmlformats.org/officeDocument/2006/relationships/notesSlide" Target="../notesSlides/notesSlide34.xml"/><Relationship Id="rId5" Type="http://schemas.openxmlformats.org/officeDocument/2006/relationships/slideLayout" Target="../slideLayouts/slideLayout6.xml"/><Relationship Id="rId10" Type="http://schemas.openxmlformats.org/officeDocument/2006/relationships/image" Target="../media/image70.png"/><Relationship Id="rId4" Type="http://schemas.openxmlformats.org/officeDocument/2006/relationships/tags" Target="../tags/tag129.xml"/><Relationship Id="rId9" Type="http://schemas.openxmlformats.org/officeDocument/2006/relationships/image" Target="../media/image6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30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75.png"/><Relationship Id="rId2" Type="http://schemas.openxmlformats.org/officeDocument/2006/relationships/tags" Target="../tags/tag132.xml"/><Relationship Id="rId1" Type="http://schemas.openxmlformats.org/officeDocument/2006/relationships/tags" Target="../tags/tag131.xml"/><Relationship Id="rId6" Type="http://schemas.openxmlformats.org/officeDocument/2006/relationships/image" Target="../media/image74.png"/><Relationship Id="rId5" Type="http://schemas.openxmlformats.org/officeDocument/2006/relationships/image" Target="../media/image70.png"/><Relationship Id="rId4" Type="http://schemas.openxmlformats.org/officeDocument/2006/relationships/notesSlide" Target="../notesSlides/notesSlide35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6.xml"/><Relationship Id="rId13" Type="http://schemas.openxmlformats.org/officeDocument/2006/relationships/image" Target="../media/image80.png"/><Relationship Id="rId3" Type="http://schemas.openxmlformats.org/officeDocument/2006/relationships/tags" Target="../tags/tag135.xml"/><Relationship Id="rId7" Type="http://schemas.openxmlformats.org/officeDocument/2006/relationships/slideLayout" Target="../slideLayouts/slideLayout6.xml"/><Relationship Id="rId12" Type="http://schemas.openxmlformats.org/officeDocument/2006/relationships/image" Target="../media/image79.png"/><Relationship Id="rId2" Type="http://schemas.openxmlformats.org/officeDocument/2006/relationships/tags" Target="../tags/tag134.xml"/><Relationship Id="rId1" Type="http://schemas.openxmlformats.org/officeDocument/2006/relationships/tags" Target="../tags/tag133.xml"/><Relationship Id="rId6" Type="http://schemas.openxmlformats.org/officeDocument/2006/relationships/tags" Target="../tags/tag138.xml"/><Relationship Id="rId11" Type="http://schemas.openxmlformats.org/officeDocument/2006/relationships/image" Target="../media/image78.png"/><Relationship Id="rId5" Type="http://schemas.openxmlformats.org/officeDocument/2006/relationships/tags" Target="../tags/tag137.xml"/><Relationship Id="rId10" Type="http://schemas.openxmlformats.org/officeDocument/2006/relationships/image" Target="../media/image6.png"/><Relationship Id="rId4" Type="http://schemas.openxmlformats.org/officeDocument/2006/relationships/tags" Target="../tags/tag136.xml"/><Relationship Id="rId9" Type="http://schemas.openxmlformats.org/officeDocument/2006/relationships/image" Target="../media/image77.png"/><Relationship Id="rId14" Type="http://schemas.openxmlformats.org/officeDocument/2006/relationships/image" Target="../media/image70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tags" Target="../tags/tag141.xml"/><Relationship Id="rId7" Type="http://schemas.openxmlformats.org/officeDocument/2006/relationships/image" Target="../media/image70.png"/><Relationship Id="rId2" Type="http://schemas.openxmlformats.org/officeDocument/2006/relationships/tags" Target="../tags/tag140.xml"/><Relationship Id="rId1" Type="http://schemas.openxmlformats.org/officeDocument/2006/relationships/tags" Target="../tags/tag139.xml"/><Relationship Id="rId6" Type="http://schemas.openxmlformats.org/officeDocument/2006/relationships/image" Target="../media/image80.png"/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143.xml"/><Relationship Id="rId1" Type="http://schemas.openxmlformats.org/officeDocument/2006/relationships/tags" Target="../tags/tag142.xml"/><Relationship Id="rId6" Type="http://schemas.openxmlformats.org/officeDocument/2006/relationships/image" Target="../media/image80.png"/><Relationship Id="rId5" Type="http://schemas.openxmlformats.org/officeDocument/2006/relationships/image" Target="../media/image82.png"/><Relationship Id="rId4" Type="http://schemas.openxmlformats.org/officeDocument/2006/relationships/notesSlide" Target="../notesSlides/notesSlide38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tags" Target="../tags/tag146.xml"/><Relationship Id="rId7" Type="http://schemas.openxmlformats.org/officeDocument/2006/relationships/image" Target="../media/image83.png"/><Relationship Id="rId2" Type="http://schemas.openxmlformats.org/officeDocument/2006/relationships/tags" Target="../tags/tag145.xml"/><Relationship Id="rId1" Type="http://schemas.openxmlformats.org/officeDocument/2006/relationships/tags" Target="../tags/tag144.xml"/><Relationship Id="rId6" Type="http://schemas.openxmlformats.org/officeDocument/2006/relationships/image" Target="../media/image82.png"/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tags" Target="../tags/tag149.xml"/><Relationship Id="rId7" Type="http://schemas.openxmlformats.org/officeDocument/2006/relationships/image" Target="../media/image82.png"/><Relationship Id="rId2" Type="http://schemas.openxmlformats.org/officeDocument/2006/relationships/tags" Target="../tags/tag148.xml"/><Relationship Id="rId1" Type="http://schemas.openxmlformats.org/officeDocument/2006/relationships/tags" Target="../tags/tag147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tags" Target="../tags/tag152.xml"/><Relationship Id="rId7" Type="http://schemas.openxmlformats.org/officeDocument/2006/relationships/image" Target="../media/image86.png"/><Relationship Id="rId2" Type="http://schemas.openxmlformats.org/officeDocument/2006/relationships/tags" Target="../tags/tag151.xml"/><Relationship Id="rId1" Type="http://schemas.openxmlformats.org/officeDocument/2006/relationships/tags" Target="../tags/tag150.xml"/><Relationship Id="rId6" Type="http://schemas.openxmlformats.org/officeDocument/2006/relationships/image" Target="../media/image84.png"/><Relationship Id="rId5" Type="http://schemas.openxmlformats.org/officeDocument/2006/relationships/slideLayout" Target="../slideLayouts/slideLayout6.xml"/><Relationship Id="rId4" Type="http://schemas.openxmlformats.org/officeDocument/2006/relationships/tags" Target="../tags/tag153.xml"/><Relationship Id="rId9" Type="http://schemas.openxmlformats.org/officeDocument/2006/relationships/image" Target="../media/image8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tags" Target="../tags/tag3.xml"/><Relationship Id="rId7" Type="http://schemas.openxmlformats.org/officeDocument/2006/relationships/image" Target="../media/image3.png"/><Relationship Id="rId12" Type="http://schemas.openxmlformats.org/officeDocument/2006/relationships/image" Target="../media/image8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notesSlide" Target="../notesSlides/notesSlide3.xml"/><Relationship Id="rId11" Type="http://schemas.openxmlformats.org/officeDocument/2006/relationships/image" Target="../media/image7.png"/><Relationship Id="rId5" Type="http://schemas.openxmlformats.org/officeDocument/2006/relationships/slideLayout" Target="../slideLayouts/slideLayout6.xml"/><Relationship Id="rId10" Type="http://schemas.openxmlformats.org/officeDocument/2006/relationships/image" Target="../media/image6.png"/><Relationship Id="rId4" Type="http://schemas.openxmlformats.org/officeDocument/2006/relationships/tags" Target="../tags/tag4.xml"/><Relationship Id="rId9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tags" Target="../tags/tag156.xml"/><Relationship Id="rId7" Type="http://schemas.openxmlformats.org/officeDocument/2006/relationships/image" Target="../media/image84.png"/><Relationship Id="rId2" Type="http://schemas.openxmlformats.org/officeDocument/2006/relationships/tags" Target="../tags/tag155.xml"/><Relationship Id="rId1" Type="http://schemas.openxmlformats.org/officeDocument/2006/relationships/tags" Target="../tags/tag154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82.png"/><Relationship Id="rId5" Type="http://schemas.openxmlformats.org/officeDocument/2006/relationships/tags" Target="../tags/tag158.xml"/><Relationship Id="rId10" Type="http://schemas.openxmlformats.org/officeDocument/2006/relationships/image" Target="../media/image85.png"/><Relationship Id="rId4" Type="http://schemas.openxmlformats.org/officeDocument/2006/relationships/tags" Target="../tags/tag157.xml"/><Relationship Id="rId9" Type="http://schemas.openxmlformats.org/officeDocument/2006/relationships/image" Target="../media/image8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160.xml"/><Relationship Id="rId1" Type="http://schemas.openxmlformats.org/officeDocument/2006/relationships/tags" Target="../tags/tag159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tags" Target="../tags/tag163.xml"/><Relationship Id="rId7" Type="http://schemas.openxmlformats.org/officeDocument/2006/relationships/notesSlide" Target="../notesSlides/notesSlide40.xml"/><Relationship Id="rId12" Type="http://schemas.openxmlformats.org/officeDocument/2006/relationships/image" Target="../media/image94.png"/><Relationship Id="rId2" Type="http://schemas.openxmlformats.org/officeDocument/2006/relationships/tags" Target="../tags/tag162.xml"/><Relationship Id="rId1" Type="http://schemas.openxmlformats.org/officeDocument/2006/relationships/tags" Target="../tags/tag16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93.png"/><Relationship Id="rId5" Type="http://schemas.openxmlformats.org/officeDocument/2006/relationships/tags" Target="../tags/tag165.xml"/><Relationship Id="rId10" Type="http://schemas.openxmlformats.org/officeDocument/2006/relationships/image" Target="../media/image92.png"/><Relationship Id="rId4" Type="http://schemas.openxmlformats.org/officeDocument/2006/relationships/tags" Target="../tags/tag164.xml"/><Relationship Id="rId9" Type="http://schemas.openxmlformats.org/officeDocument/2006/relationships/image" Target="../media/image91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1.xml"/><Relationship Id="rId13" Type="http://schemas.openxmlformats.org/officeDocument/2006/relationships/image" Target="../media/image95.png"/><Relationship Id="rId3" Type="http://schemas.openxmlformats.org/officeDocument/2006/relationships/tags" Target="../tags/tag168.xml"/><Relationship Id="rId7" Type="http://schemas.openxmlformats.org/officeDocument/2006/relationships/slideLayout" Target="../slideLayouts/slideLayout6.xml"/><Relationship Id="rId12" Type="http://schemas.openxmlformats.org/officeDocument/2006/relationships/image" Target="../media/image90.png"/><Relationship Id="rId2" Type="http://schemas.openxmlformats.org/officeDocument/2006/relationships/tags" Target="../tags/tag167.xml"/><Relationship Id="rId1" Type="http://schemas.openxmlformats.org/officeDocument/2006/relationships/tags" Target="../tags/tag166.xml"/><Relationship Id="rId6" Type="http://schemas.openxmlformats.org/officeDocument/2006/relationships/tags" Target="../tags/tag171.xml"/><Relationship Id="rId11" Type="http://schemas.openxmlformats.org/officeDocument/2006/relationships/image" Target="../media/image94.png"/><Relationship Id="rId5" Type="http://schemas.openxmlformats.org/officeDocument/2006/relationships/tags" Target="../tags/tag170.xml"/><Relationship Id="rId10" Type="http://schemas.openxmlformats.org/officeDocument/2006/relationships/image" Target="../media/image92.png"/><Relationship Id="rId4" Type="http://schemas.openxmlformats.org/officeDocument/2006/relationships/tags" Target="../tags/tag169.xml"/><Relationship Id="rId9" Type="http://schemas.openxmlformats.org/officeDocument/2006/relationships/image" Target="../media/image91.png"/><Relationship Id="rId14" Type="http://schemas.openxmlformats.org/officeDocument/2006/relationships/image" Target="../media/image93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tags" Target="../tags/tag179.xml"/><Relationship Id="rId13" Type="http://schemas.openxmlformats.org/officeDocument/2006/relationships/image" Target="../media/image96.png"/><Relationship Id="rId18" Type="http://schemas.openxmlformats.org/officeDocument/2006/relationships/image" Target="../media/image93.png"/><Relationship Id="rId3" Type="http://schemas.openxmlformats.org/officeDocument/2006/relationships/tags" Target="../tags/tag174.xml"/><Relationship Id="rId7" Type="http://schemas.openxmlformats.org/officeDocument/2006/relationships/tags" Target="../tags/tag178.xml"/><Relationship Id="rId12" Type="http://schemas.openxmlformats.org/officeDocument/2006/relationships/image" Target="../media/image92.png"/><Relationship Id="rId17" Type="http://schemas.openxmlformats.org/officeDocument/2006/relationships/image" Target="../media/image95.png"/><Relationship Id="rId2" Type="http://schemas.openxmlformats.org/officeDocument/2006/relationships/tags" Target="../tags/tag173.xml"/><Relationship Id="rId16" Type="http://schemas.openxmlformats.org/officeDocument/2006/relationships/image" Target="../media/image90.png"/><Relationship Id="rId1" Type="http://schemas.openxmlformats.org/officeDocument/2006/relationships/tags" Target="../tags/tag172.xml"/><Relationship Id="rId6" Type="http://schemas.openxmlformats.org/officeDocument/2006/relationships/tags" Target="../tags/tag177.xml"/><Relationship Id="rId11" Type="http://schemas.openxmlformats.org/officeDocument/2006/relationships/image" Target="../media/image91.png"/><Relationship Id="rId5" Type="http://schemas.openxmlformats.org/officeDocument/2006/relationships/tags" Target="../tags/tag176.xml"/><Relationship Id="rId15" Type="http://schemas.openxmlformats.org/officeDocument/2006/relationships/image" Target="../media/image94.png"/><Relationship Id="rId10" Type="http://schemas.openxmlformats.org/officeDocument/2006/relationships/notesSlide" Target="../notesSlides/notesSlide42.xml"/><Relationship Id="rId4" Type="http://schemas.openxmlformats.org/officeDocument/2006/relationships/tags" Target="../tags/tag175.xml"/><Relationship Id="rId9" Type="http://schemas.openxmlformats.org/officeDocument/2006/relationships/slideLayout" Target="../slideLayouts/slideLayout6.xml"/><Relationship Id="rId14" Type="http://schemas.openxmlformats.org/officeDocument/2006/relationships/image" Target="../media/image97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80.xml"/><Relationship Id="rId4" Type="http://schemas.openxmlformats.org/officeDocument/2006/relationships/image" Target="../media/image9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182.xml"/><Relationship Id="rId1" Type="http://schemas.openxmlformats.org/officeDocument/2006/relationships/tags" Target="../tags/tag181.xml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tags" Target="../tags/tag185.xml"/><Relationship Id="rId7" Type="http://schemas.openxmlformats.org/officeDocument/2006/relationships/image" Target="../media/image99.png"/><Relationship Id="rId2" Type="http://schemas.openxmlformats.org/officeDocument/2006/relationships/tags" Target="../tags/tag184.xml"/><Relationship Id="rId1" Type="http://schemas.openxmlformats.org/officeDocument/2006/relationships/tags" Target="../tags/tag183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187.xml"/><Relationship Id="rId1" Type="http://schemas.openxmlformats.org/officeDocument/2006/relationships/tags" Target="../tags/tag186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notesSlide" Target="../notesSlides/notesSlide44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tags" Target="../tags/tag190.xml"/><Relationship Id="rId7" Type="http://schemas.openxmlformats.org/officeDocument/2006/relationships/notesSlide" Target="../notesSlides/notesSlide45.xml"/><Relationship Id="rId12" Type="http://schemas.openxmlformats.org/officeDocument/2006/relationships/image" Target="../media/image103.png"/><Relationship Id="rId2" Type="http://schemas.openxmlformats.org/officeDocument/2006/relationships/tags" Target="../tags/tag189.xml"/><Relationship Id="rId1" Type="http://schemas.openxmlformats.org/officeDocument/2006/relationships/tags" Target="../tags/tag188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00.png"/><Relationship Id="rId5" Type="http://schemas.openxmlformats.org/officeDocument/2006/relationships/tags" Target="../tags/tag192.xml"/><Relationship Id="rId10" Type="http://schemas.openxmlformats.org/officeDocument/2006/relationships/image" Target="../media/image106.png"/><Relationship Id="rId4" Type="http://schemas.openxmlformats.org/officeDocument/2006/relationships/tags" Target="../tags/tag191.xml"/><Relationship Id="rId9" Type="http://schemas.openxmlformats.org/officeDocument/2006/relationships/image" Target="../media/image10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tags" Target="../tags/tag12.xml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tags" Target="../tags/tag7.xml"/><Relationship Id="rId7" Type="http://schemas.openxmlformats.org/officeDocument/2006/relationships/tags" Target="../tags/tag11.xml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tags" Target="../tags/tag6.xml"/><Relationship Id="rId16" Type="http://schemas.openxmlformats.org/officeDocument/2006/relationships/image" Target="../media/image15.png"/><Relationship Id="rId1" Type="http://schemas.openxmlformats.org/officeDocument/2006/relationships/tags" Target="../tags/tag5.xml"/><Relationship Id="rId6" Type="http://schemas.openxmlformats.org/officeDocument/2006/relationships/tags" Target="../tags/tag10.xml"/><Relationship Id="rId11" Type="http://schemas.openxmlformats.org/officeDocument/2006/relationships/image" Target="../media/image10.png"/><Relationship Id="rId5" Type="http://schemas.openxmlformats.org/officeDocument/2006/relationships/tags" Target="../tags/tag9.xml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4" Type="http://schemas.openxmlformats.org/officeDocument/2006/relationships/tags" Target="../tags/tag8.xml"/><Relationship Id="rId9" Type="http://schemas.openxmlformats.org/officeDocument/2006/relationships/slideLayout" Target="../slideLayouts/slideLayout6.xml"/><Relationship Id="rId14" Type="http://schemas.openxmlformats.org/officeDocument/2006/relationships/image" Target="../media/image13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tags" Target="../tags/tag195.xml"/><Relationship Id="rId7" Type="http://schemas.openxmlformats.org/officeDocument/2006/relationships/notesSlide" Target="../notesSlides/notesSlide46.xml"/><Relationship Id="rId12" Type="http://schemas.openxmlformats.org/officeDocument/2006/relationships/image" Target="../media/image104.png"/><Relationship Id="rId2" Type="http://schemas.openxmlformats.org/officeDocument/2006/relationships/tags" Target="../tags/tag194.xml"/><Relationship Id="rId1" Type="http://schemas.openxmlformats.org/officeDocument/2006/relationships/tags" Target="../tags/tag193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03.png"/><Relationship Id="rId5" Type="http://schemas.openxmlformats.org/officeDocument/2006/relationships/tags" Target="../tags/tag197.xml"/><Relationship Id="rId10" Type="http://schemas.openxmlformats.org/officeDocument/2006/relationships/image" Target="../media/image100.png"/><Relationship Id="rId4" Type="http://schemas.openxmlformats.org/officeDocument/2006/relationships/tags" Target="../tags/tag196.xml"/><Relationship Id="rId9" Type="http://schemas.openxmlformats.org/officeDocument/2006/relationships/image" Target="../media/image107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tags" Target="../tags/tag200.xml"/><Relationship Id="rId7" Type="http://schemas.openxmlformats.org/officeDocument/2006/relationships/notesSlide" Target="../notesSlides/notesSlide47.xml"/><Relationship Id="rId12" Type="http://schemas.openxmlformats.org/officeDocument/2006/relationships/image" Target="../media/image104.png"/><Relationship Id="rId2" Type="http://schemas.openxmlformats.org/officeDocument/2006/relationships/tags" Target="../tags/tag199.xml"/><Relationship Id="rId1" Type="http://schemas.openxmlformats.org/officeDocument/2006/relationships/tags" Target="../tags/tag198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03.png"/><Relationship Id="rId5" Type="http://schemas.openxmlformats.org/officeDocument/2006/relationships/tags" Target="../tags/tag202.xml"/><Relationship Id="rId10" Type="http://schemas.openxmlformats.org/officeDocument/2006/relationships/image" Target="../media/image100.png"/><Relationship Id="rId4" Type="http://schemas.openxmlformats.org/officeDocument/2006/relationships/tags" Target="../tags/tag201.xml"/><Relationship Id="rId9" Type="http://schemas.openxmlformats.org/officeDocument/2006/relationships/image" Target="../media/image108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204.xml"/><Relationship Id="rId1" Type="http://schemas.openxmlformats.org/officeDocument/2006/relationships/tags" Target="../tags/tag203.xml"/><Relationship Id="rId6" Type="http://schemas.openxmlformats.org/officeDocument/2006/relationships/image" Target="../media/image110.png"/><Relationship Id="rId5" Type="http://schemas.openxmlformats.org/officeDocument/2006/relationships/image" Target="../media/image109.png"/><Relationship Id="rId4" Type="http://schemas.openxmlformats.org/officeDocument/2006/relationships/notesSlide" Target="../notesSlides/notesSlide48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3" Type="http://schemas.openxmlformats.org/officeDocument/2006/relationships/tags" Target="../tags/tag207.xml"/><Relationship Id="rId7" Type="http://schemas.openxmlformats.org/officeDocument/2006/relationships/notesSlide" Target="../notesSlides/notesSlide49.xml"/><Relationship Id="rId12" Type="http://schemas.openxmlformats.org/officeDocument/2006/relationships/image" Target="../media/image110.png"/><Relationship Id="rId2" Type="http://schemas.openxmlformats.org/officeDocument/2006/relationships/tags" Target="../tags/tag206.xml"/><Relationship Id="rId1" Type="http://schemas.openxmlformats.org/officeDocument/2006/relationships/tags" Target="../tags/tag205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13.png"/><Relationship Id="rId5" Type="http://schemas.openxmlformats.org/officeDocument/2006/relationships/tags" Target="../tags/tag209.xml"/><Relationship Id="rId10" Type="http://schemas.openxmlformats.org/officeDocument/2006/relationships/image" Target="../media/image112.png"/><Relationship Id="rId4" Type="http://schemas.openxmlformats.org/officeDocument/2006/relationships/tags" Target="../tags/tag208.xml"/><Relationship Id="rId9" Type="http://schemas.openxmlformats.org/officeDocument/2006/relationships/image" Target="../media/image111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tags" Target="../tags/tag212.xml"/><Relationship Id="rId7" Type="http://schemas.openxmlformats.org/officeDocument/2006/relationships/image" Target="../media/image114.png"/><Relationship Id="rId2" Type="http://schemas.openxmlformats.org/officeDocument/2006/relationships/tags" Target="../tags/tag211.xml"/><Relationship Id="rId1" Type="http://schemas.openxmlformats.org/officeDocument/2006/relationships/tags" Target="../tags/tag210.xml"/><Relationship Id="rId6" Type="http://schemas.openxmlformats.org/officeDocument/2006/relationships/notesSlide" Target="../notesSlides/notesSlide50.xml"/><Relationship Id="rId5" Type="http://schemas.openxmlformats.org/officeDocument/2006/relationships/slideLayout" Target="../slideLayouts/slideLayout6.xml"/><Relationship Id="rId10" Type="http://schemas.openxmlformats.org/officeDocument/2006/relationships/image" Target="../media/image113.png"/><Relationship Id="rId4" Type="http://schemas.openxmlformats.org/officeDocument/2006/relationships/tags" Target="../tags/tag213.xml"/><Relationship Id="rId9" Type="http://schemas.openxmlformats.org/officeDocument/2006/relationships/image" Target="../media/image110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1.xml"/><Relationship Id="rId13" Type="http://schemas.openxmlformats.org/officeDocument/2006/relationships/image" Target="../media/image115.png"/><Relationship Id="rId3" Type="http://schemas.openxmlformats.org/officeDocument/2006/relationships/tags" Target="../tags/tag216.xml"/><Relationship Id="rId7" Type="http://schemas.openxmlformats.org/officeDocument/2006/relationships/slideLayout" Target="../slideLayouts/slideLayout6.xml"/><Relationship Id="rId12" Type="http://schemas.openxmlformats.org/officeDocument/2006/relationships/image" Target="../media/image114.png"/><Relationship Id="rId2" Type="http://schemas.openxmlformats.org/officeDocument/2006/relationships/tags" Target="../tags/tag215.xml"/><Relationship Id="rId1" Type="http://schemas.openxmlformats.org/officeDocument/2006/relationships/tags" Target="../tags/tag214.xml"/><Relationship Id="rId6" Type="http://schemas.openxmlformats.org/officeDocument/2006/relationships/tags" Target="../tags/tag219.xml"/><Relationship Id="rId11" Type="http://schemas.openxmlformats.org/officeDocument/2006/relationships/image" Target="../media/image111.png"/><Relationship Id="rId5" Type="http://schemas.openxmlformats.org/officeDocument/2006/relationships/tags" Target="../tags/tag218.xml"/><Relationship Id="rId10" Type="http://schemas.openxmlformats.org/officeDocument/2006/relationships/image" Target="../media/image110.png"/><Relationship Id="rId4" Type="http://schemas.openxmlformats.org/officeDocument/2006/relationships/tags" Target="../tags/tag217.xml"/><Relationship Id="rId9" Type="http://schemas.openxmlformats.org/officeDocument/2006/relationships/image" Target="../media/image113.png"/><Relationship Id="rId14" Type="http://schemas.openxmlformats.org/officeDocument/2006/relationships/image" Target="../media/image116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tags" Target="../tags/tag227.xml"/><Relationship Id="rId13" Type="http://schemas.openxmlformats.org/officeDocument/2006/relationships/image" Target="../media/image111.png"/><Relationship Id="rId18" Type="http://schemas.openxmlformats.org/officeDocument/2006/relationships/image" Target="../media/image116.png"/><Relationship Id="rId3" Type="http://schemas.openxmlformats.org/officeDocument/2006/relationships/tags" Target="../tags/tag222.xml"/><Relationship Id="rId7" Type="http://schemas.openxmlformats.org/officeDocument/2006/relationships/tags" Target="../tags/tag226.xml"/><Relationship Id="rId12" Type="http://schemas.openxmlformats.org/officeDocument/2006/relationships/image" Target="../media/image110.png"/><Relationship Id="rId17" Type="http://schemas.openxmlformats.org/officeDocument/2006/relationships/image" Target="../media/image118.png"/><Relationship Id="rId2" Type="http://schemas.openxmlformats.org/officeDocument/2006/relationships/tags" Target="../tags/tag221.xml"/><Relationship Id="rId16" Type="http://schemas.openxmlformats.org/officeDocument/2006/relationships/image" Target="../media/image117.png"/><Relationship Id="rId1" Type="http://schemas.openxmlformats.org/officeDocument/2006/relationships/tags" Target="../tags/tag220.xml"/><Relationship Id="rId6" Type="http://schemas.openxmlformats.org/officeDocument/2006/relationships/tags" Target="../tags/tag225.xml"/><Relationship Id="rId11" Type="http://schemas.openxmlformats.org/officeDocument/2006/relationships/image" Target="../media/image113.png"/><Relationship Id="rId5" Type="http://schemas.openxmlformats.org/officeDocument/2006/relationships/tags" Target="../tags/tag224.xml"/><Relationship Id="rId15" Type="http://schemas.openxmlformats.org/officeDocument/2006/relationships/image" Target="../media/image115.png"/><Relationship Id="rId10" Type="http://schemas.openxmlformats.org/officeDocument/2006/relationships/notesSlide" Target="../notesSlides/notesSlide52.xml"/><Relationship Id="rId4" Type="http://schemas.openxmlformats.org/officeDocument/2006/relationships/tags" Target="../tags/tag223.xml"/><Relationship Id="rId9" Type="http://schemas.openxmlformats.org/officeDocument/2006/relationships/slideLayout" Target="../slideLayouts/slideLayout6.xml"/><Relationship Id="rId14" Type="http://schemas.openxmlformats.org/officeDocument/2006/relationships/image" Target="../media/image114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tags" Target="../tags/tag235.xml"/><Relationship Id="rId13" Type="http://schemas.openxmlformats.org/officeDocument/2006/relationships/image" Target="../media/image111.png"/><Relationship Id="rId18" Type="http://schemas.openxmlformats.org/officeDocument/2006/relationships/image" Target="../media/image116.png"/><Relationship Id="rId3" Type="http://schemas.openxmlformats.org/officeDocument/2006/relationships/tags" Target="../tags/tag230.xml"/><Relationship Id="rId7" Type="http://schemas.openxmlformats.org/officeDocument/2006/relationships/tags" Target="../tags/tag234.xml"/><Relationship Id="rId12" Type="http://schemas.openxmlformats.org/officeDocument/2006/relationships/image" Target="../media/image110.png"/><Relationship Id="rId17" Type="http://schemas.openxmlformats.org/officeDocument/2006/relationships/image" Target="../media/image118.png"/><Relationship Id="rId2" Type="http://schemas.openxmlformats.org/officeDocument/2006/relationships/tags" Target="../tags/tag229.xml"/><Relationship Id="rId16" Type="http://schemas.openxmlformats.org/officeDocument/2006/relationships/image" Target="../media/image117.png"/><Relationship Id="rId1" Type="http://schemas.openxmlformats.org/officeDocument/2006/relationships/tags" Target="../tags/tag228.xml"/><Relationship Id="rId6" Type="http://schemas.openxmlformats.org/officeDocument/2006/relationships/tags" Target="../tags/tag233.xml"/><Relationship Id="rId11" Type="http://schemas.openxmlformats.org/officeDocument/2006/relationships/image" Target="../media/image113.png"/><Relationship Id="rId5" Type="http://schemas.openxmlformats.org/officeDocument/2006/relationships/tags" Target="../tags/tag232.xml"/><Relationship Id="rId15" Type="http://schemas.openxmlformats.org/officeDocument/2006/relationships/image" Target="../media/image115.png"/><Relationship Id="rId10" Type="http://schemas.openxmlformats.org/officeDocument/2006/relationships/notesSlide" Target="../notesSlides/notesSlide53.xml"/><Relationship Id="rId4" Type="http://schemas.openxmlformats.org/officeDocument/2006/relationships/tags" Target="../tags/tag231.xml"/><Relationship Id="rId9" Type="http://schemas.openxmlformats.org/officeDocument/2006/relationships/slideLayout" Target="../slideLayouts/slideLayout6.xml"/><Relationship Id="rId14" Type="http://schemas.openxmlformats.org/officeDocument/2006/relationships/image" Target="../media/image114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tags" Target="../tags/tag243.xml"/><Relationship Id="rId13" Type="http://schemas.openxmlformats.org/officeDocument/2006/relationships/image" Target="../media/image110.png"/><Relationship Id="rId18" Type="http://schemas.openxmlformats.org/officeDocument/2006/relationships/image" Target="../media/image118.png"/><Relationship Id="rId3" Type="http://schemas.openxmlformats.org/officeDocument/2006/relationships/tags" Target="../tags/tag238.xml"/><Relationship Id="rId7" Type="http://schemas.openxmlformats.org/officeDocument/2006/relationships/tags" Target="../tags/tag242.xml"/><Relationship Id="rId12" Type="http://schemas.openxmlformats.org/officeDocument/2006/relationships/image" Target="../media/image113.png"/><Relationship Id="rId17" Type="http://schemas.openxmlformats.org/officeDocument/2006/relationships/image" Target="../media/image117.png"/><Relationship Id="rId2" Type="http://schemas.openxmlformats.org/officeDocument/2006/relationships/tags" Target="../tags/tag237.xml"/><Relationship Id="rId16" Type="http://schemas.openxmlformats.org/officeDocument/2006/relationships/image" Target="../media/image115.png"/><Relationship Id="rId20" Type="http://schemas.openxmlformats.org/officeDocument/2006/relationships/image" Target="../media/image120.png"/><Relationship Id="rId1" Type="http://schemas.openxmlformats.org/officeDocument/2006/relationships/tags" Target="../tags/tag236.xml"/><Relationship Id="rId6" Type="http://schemas.openxmlformats.org/officeDocument/2006/relationships/tags" Target="../tags/tag241.xml"/><Relationship Id="rId11" Type="http://schemas.openxmlformats.org/officeDocument/2006/relationships/notesSlide" Target="../notesSlides/notesSlide54.xml"/><Relationship Id="rId5" Type="http://schemas.openxmlformats.org/officeDocument/2006/relationships/tags" Target="../tags/tag240.xml"/><Relationship Id="rId15" Type="http://schemas.openxmlformats.org/officeDocument/2006/relationships/image" Target="../media/image116.png"/><Relationship Id="rId10" Type="http://schemas.openxmlformats.org/officeDocument/2006/relationships/slideLayout" Target="../slideLayouts/slideLayout6.xml"/><Relationship Id="rId19" Type="http://schemas.openxmlformats.org/officeDocument/2006/relationships/image" Target="../media/image119.png"/><Relationship Id="rId4" Type="http://schemas.openxmlformats.org/officeDocument/2006/relationships/tags" Target="../tags/tag239.xml"/><Relationship Id="rId9" Type="http://schemas.openxmlformats.org/officeDocument/2006/relationships/tags" Target="../tags/tag244.xml"/><Relationship Id="rId14" Type="http://schemas.openxmlformats.org/officeDocument/2006/relationships/image" Target="../media/image111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tags" Target="../tags/tag252.xml"/><Relationship Id="rId13" Type="http://schemas.openxmlformats.org/officeDocument/2006/relationships/image" Target="../media/image116.png"/><Relationship Id="rId18" Type="http://schemas.openxmlformats.org/officeDocument/2006/relationships/image" Target="../media/image123.png"/><Relationship Id="rId3" Type="http://schemas.openxmlformats.org/officeDocument/2006/relationships/tags" Target="../tags/tag247.xml"/><Relationship Id="rId7" Type="http://schemas.openxmlformats.org/officeDocument/2006/relationships/tags" Target="../tags/tag251.xml"/><Relationship Id="rId12" Type="http://schemas.openxmlformats.org/officeDocument/2006/relationships/image" Target="../media/image111.png"/><Relationship Id="rId17" Type="http://schemas.openxmlformats.org/officeDocument/2006/relationships/image" Target="../media/image122.png"/><Relationship Id="rId2" Type="http://schemas.openxmlformats.org/officeDocument/2006/relationships/tags" Target="../tags/tag246.xml"/><Relationship Id="rId16" Type="http://schemas.openxmlformats.org/officeDocument/2006/relationships/image" Target="../media/image121.png"/><Relationship Id="rId1" Type="http://schemas.openxmlformats.org/officeDocument/2006/relationships/tags" Target="../tags/tag245.xml"/><Relationship Id="rId6" Type="http://schemas.openxmlformats.org/officeDocument/2006/relationships/tags" Target="../tags/tag250.xml"/><Relationship Id="rId11" Type="http://schemas.openxmlformats.org/officeDocument/2006/relationships/image" Target="../media/image110.png"/><Relationship Id="rId5" Type="http://schemas.openxmlformats.org/officeDocument/2006/relationships/tags" Target="../tags/tag249.xml"/><Relationship Id="rId15" Type="http://schemas.openxmlformats.org/officeDocument/2006/relationships/image" Target="../media/image120.png"/><Relationship Id="rId10" Type="http://schemas.openxmlformats.org/officeDocument/2006/relationships/notesSlide" Target="../notesSlides/notesSlide55.xml"/><Relationship Id="rId4" Type="http://schemas.openxmlformats.org/officeDocument/2006/relationships/tags" Target="../tags/tag248.xml"/><Relationship Id="rId9" Type="http://schemas.openxmlformats.org/officeDocument/2006/relationships/slideLayout" Target="../slideLayouts/slideLayout6.xml"/><Relationship Id="rId14" Type="http://schemas.openxmlformats.org/officeDocument/2006/relationships/image" Target="../media/image11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tags" Target="../tags/tag20.xml"/><Relationship Id="rId13" Type="http://schemas.openxmlformats.org/officeDocument/2006/relationships/image" Target="../media/image11.png"/><Relationship Id="rId18" Type="http://schemas.openxmlformats.org/officeDocument/2006/relationships/image" Target="../media/image14.png"/><Relationship Id="rId3" Type="http://schemas.openxmlformats.org/officeDocument/2006/relationships/tags" Target="../tags/tag15.xml"/><Relationship Id="rId21" Type="http://schemas.openxmlformats.org/officeDocument/2006/relationships/image" Target="../media/image17.png"/><Relationship Id="rId7" Type="http://schemas.openxmlformats.org/officeDocument/2006/relationships/tags" Target="../tags/tag19.xml"/><Relationship Id="rId12" Type="http://schemas.openxmlformats.org/officeDocument/2006/relationships/notesSlide" Target="../notesSlides/notesSlide4.xml"/><Relationship Id="rId17" Type="http://schemas.openxmlformats.org/officeDocument/2006/relationships/image" Target="../media/image13.png"/><Relationship Id="rId2" Type="http://schemas.openxmlformats.org/officeDocument/2006/relationships/tags" Target="../tags/tag14.xml"/><Relationship Id="rId16" Type="http://schemas.openxmlformats.org/officeDocument/2006/relationships/image" Target="../media/image12.png"/><Relationship Id="rId20" Type="http://schemas.openxmlformats.org/officeDocument/2006/relationships/image" Target="../media/image16.png"/><Relationship Id="rId1" Type="http://schemas.openxmlformats.org/officeDocument/2006/relationships/tags" Target="../tags/tag13.xml"/><Relationship Id="rId6" Type="http://schemas.openxmlformats.org/officeDocument/2006/relationships/tags" Target="../tags/tag18.xml"/><Relationship Id="rId11" Type="http://schemas.openxmlformats.org/officeDocument/2006/relationships/slideLayout" Target="../slideLayouts/slideLayout6.xml"/><Relationship Id="rId24" Type="http://schemas.openxmlformats.org/officeDocument/2006/relationships/image" Target="../media/image9.png"/><Relationship Id="rId5" Type="http://schemas.openxmlformats.org/officeDocument/2006/relationships/tags" Target="../tags/tag17.xml"/><Relationship Id="rId15" Type="http://schemas.openxmlformats.org/officeDocument/2006/relationships/image" Target="../media/image20.png"/><Relationship Id="rId23" Type="http://schemas.openxmlformats.org/officeDocument/2006/relationships/image" Target="../media/image10.png"/><Relationship Id="rId10" Type="http://schemas.openxmlformats.org/officeDocument/2006/relationships/tags" Target="../tags/tag22.xml"/><Relationship Id="rId19" Type="http://schemas.openxmlformats.org/officeDocument/2006/relationships/image" Target="../media/image15.png"/><Relationship Id="rId4" Type="http://schemas.openxmlformats.org/officeDocument/2006/relationships/tags" Target="../tags/tag16.xml"/><Relationship Id="rId9" Type="http://schemas.openxmlformats.org/officeDocument/2006/relationships/tags" Target="../tags/tag21.xml"/><Relationship Id="rId14" Type="http://schemas.openxmlformats.org/officeDocument/2006/relationships/image" Target="../media/image19.png"/><Relationship Id="rId22" Type="http://schemas.openxmlformats.org/officeDocument/2006/relationships/image" Target="../media/image18.sv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254.xml"/><Relationship Id="rId1" Type="http://schemas.openxmlformats.org/officeDocument/2006/relationships/tags" Target="../tags/tag253.xml"/><Relationship Id="rId6" Type="http://schemas.openxmlformats.org/officeDocument/2006/relationships/image" Target="../media/image125.png"/><Relationship Id="rId5" Type="http://schemas.openxmlformats.org/officeDocument/2006/relationships/image" Target="../media/image124.png"/><Relationship Id="rId4" Type="http://schemas.openxmlformats.org/officeDocument/2006/relationships/notesSlide" Target="../notesSlides/notesSlide56.xml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3" Type="http://schemas.openxmlformats.org/officeDocument/2006/relationships/tags" Target="../tags/tag257.xml"/><Relationship Id="rId7" Type="http://schemas.openxmlformats.org/officeDocument/2006/relationships/image" Target="../media/image126.png"/><Relationship Id="rId2" Type="http://schemas.openxmlformats.org/officeDocument/2006/relationships/tags" Target="../tags/tag256.xml"/><Relationship Id="rId1" Type="http://schemas.openxmlformats.org/officeDocument/2006/relationships/tags" Target="../tags/tag255.xml"/><Relationship Id="rId6" Type="http://schemas.openxmlformats.org/officeDocument/2006/relationships/notesSlide" Target="../notesSlides/notesSlide57.xml"/><Relationship Id="rId5" Type="http://schemas.openxmlformats.org/officeDocument/2006/relationships/slideLayout" Target="../slideLayouts/slideLayout6.xml"/><Relationship Id="rId10" Type="http://schemas.openxmlformats.org/officeDocument/2006/relationships/image" Target="../media/image129.png"/><Relationship Id="rId4" Type="http://schemas.openxmlformats.org/officeDocument/2006/relationships/tags" Target="../tags/tag258.xml"/><Relationship Id="rId9" Type="http://schemas.openxmlformats.org/officeDocument/2006/relationships/image" Target="../media/image128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8.xml"/><Relationship Id="rId13" Type="http://schemas.openxmlformats.org/officeDocument/2006/relationships/image" Target="../media/image130.png"/><Relationship Id="rId3" Type="http://schemas.openxmlformats.org/officeDocument/2006/relationships/tags" Target="../tags/tag261.xml"/><Relationship Id="rId7" Type="http://schemas.openxmlformats.org/officeDocument/2006/relationships/slideLayout" Target="../slideLayouts/slideLayout6.xml"/><Relationship Id="rId12" Type="http://schemas.openxmlformats.org/officeDocument/2006/relationships/image" Target="../media/image126.png"/><Relationship Id="rId2" Type="http://schemas.openxmlformats.org/officeDocument/2006/relationships/tags" Target="../tags/tag260.xml"/><Relationship Id="rId1" Type="http://schemas.openxmlformats.org/officeDocument/2006/relationships/tags" Target="../tags/tag259.xml"/><Relationship Id="rId6" Type="http://schemas.openxmlformats.org/officeDocument/2006/relationships/tags" Target="../tags/tag264.xml"/><Relationship Id="rId11" Type="http://schemas.openxmlformats.org/officeDocument/2006/relationships/image" Target="../media/image128.png"/><Relationship Id="rId5" Type="http://schemas.openxmlformats.org/officeDocument/2006/relationships/tags" Target="../tags/tag263.xml"/><Relationship Id="rId10" Type="http://schemas.openxmlformats.org/officeDocument/2006/relationships/image" Target="../media/image127.png"/><Relationship Id="rId4" Type="http://schemas.openxmlformats.org/officeDocument/2006/relationships/tags" Target="../tags/tag262.xml"/><Relationship Id="rId9" Type="http://schemas.openxmlformats.org/officeDocument/2006/relationships/image" Target="../media/image129.png"/><Relationship Id="rId14" Type="http://schemas.openxmlformats.org/officeDocument/2006/relationships/image" Target="../media/image131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.xml"/><Relationship Id="rId13" Type="http://schemas.openxmlformats.org/officeDocument/2006/relationships/image" Target="../media/image132.png"/><Relationship Id="rId3" Type="http://schemas.openxmlformats.org/officeDocument/2006/relationships/tags" Target="../tags/tag267.xml"/><Relationship Id="rId7" Type="http://schemas.openxmlformats.org/officeDocument/2006/relationships/tags" Target="../tags/tag271.xml"/><Relationship Id="rId12" Type="http://schemas.openxmlformats.org/officeDocument/2006/relationships/image" Target="../media/image131.png"/><Relationship Id="rId2" Type="http://schemas.openxmlformats.org/officeDocument/2006/relationships/tags" Target="../tags/tag266.xml"/><Relationship Id="rId16" Type="http://schemas.openxmlformats.org/officeDocument/2006/relationships/image" Target="../media/image128.png"/><Relationship Id="rId1" Type="http://schemas.openxmlformats.org/officeDocument/2006/relationships/tags" Target="../tags/tag265.xml"/><Relationship Id="rId6" Type="http://schemas.openxmlformats.org/officeDocument/2006/relationships/tags" Target="../tags/tag270.xml"/><Relationship Id="rId11" Type="http://schemas.openxmlformats.org/officeDocument/2006/relationships/image" Target="../media/image126.png"/><Relationship Id="rId5" Type="http://schemas.openxmlformats.org/officeDocument/2006/relationships/tags" Target="../tags/tag269.xml"/><Relationship Id="rId15" Type="http://schemas.openxmlformats.org/officeDocument/2006/relationships/image" Target="../media/image129.png"/><Relationship Id="rId10" Type="http://schemas.openxmlformats.org/officeDocument/2006/relationships/image" Target="../media/image127.png"/><Relationship Id="rId4" Type="http://schemas.openxmlformats.org/officeDocument/2006/relationships/tags" Target="../tags/tag268.xml"/><Relationship Id="rId9" Type="http://schemas.openxmlformats.org/officeDocument/2006/relationships/notesSlide" Target="../notesSlides/notesSlide59.xml"/><Relationship Id="rId14" Type="http://schemas.openxmlformats.org/officeDocument/2006/relationships/image" Target="../media/image133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hyperlink" Target="Engine_LLG/Test.ipynb" TargetMode="External"/><Relationship Id="rId2" Type="http://schemas.openxmlformats.org/officeDocument/2006/relationships/tags" Target="../tags/tag273.xml"/><Relationship Id="rId1" Type="http://schemas.openxmlformats.org/officeDocument/2006/relationships/tags" Target="../tags/tag272.xml"/><Relationship Id="rId6" Type="http://schemas.openxmlformats.org/officeDocument/2006/relationships/image" Target="../media/image135.png"/><Relationship Id="rId5" Type="http://schemas.openxmlformats.org/officeDocument/2006/relationships/image" Target="../media/image134.png"/><Relationship Id="rId4" Type="http://schemas.openxmlformats.org/officeDocument/2006/relationships/notesSlide" Target="../notesSlides/notesSlide60.xml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png"/><Relationship Id="rId3" Type="http://schemas.openxmlformats.org/officeDocument/2006/relationships/slideLayout" Target="../slideLayouts/slideLayout6.xml"/><Relationship Id="rId7" Type="http://schemas.openxmlformats.org/officeDocument/2006/relationships/hyperlink" Target="Engine_LLG/Test.ipynb" TargetMode="External"/><Relationship Id="rId2" Type="http://schemas.openxmlformats.org/officeDocument/2006/relationships/tags" Target="../tags/tag275.xml"/><Relationship Id="rId1" Type="http://schemas.openxmlformats.org/officeDocument/2006/relationships/tags" Target="../tags/tag274.xml"/><Relationship Id="rId6" Type="http://schemas.openxmlformats.org/officeDocument/2006/relationships/image" Target="../media/image135.png"/><Relationship Id="rId5" Type="http://schemas.openxmlformats.org/officeDocument/2006/relationships/image" Target="../media/image136.png"/><Relationship Id="rId4" Type="http://schemas.openxmlformats.org/officeDocument/2006/relationships/notesSlide" Target="../notesSlides/notesSlide6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1.png"/><Relationship Id="rId4" Type="http://schemas.openxmlformats.org/officeDocument/2006/relationships/image" Target="../media/image14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21.png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image" Target="../media/image10.png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5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tags" Target="../tags/tag27.xml"/><Relationship Id="rId7" Type="http://schemas.openxmlformats.org/officeDocument/2006/relationships/image" Target="../media/image22.png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6.xml"/><Relationship Id="rId10" Type="http://schemas.openxmlformats.org/officeDocument/2006/relationships/image" Target="../media/image24.png"/><Relationship Id="rId4" Type="http://schemas.openxmlformats.org/officeDocument/2006/relationships/tags" Target="../tags/tag28.xml"/><Relationship Id="rId9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Untertitel 2"/>
          <p:cNvSpPr txBox="1">
            <a:spLocks/>
          </p:cNvSpPr>
          <p:nvPr/>
        </p:nvSpPr>
        <p:spPr>
          <a:xfrm>
            <a:off x="480269" y="5373688"/>
            <a:ext cx="5256213" cy="792162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indent="0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2000" b="1" u="sng" baseline="0">
                <a:uFill>
                  <a:solidFill>
                    <a:schemeClr val="accent1"/>
                  </a:solidFill>
                </a:uFill>
              </a:defRPr>
            </a:lvl1pPr>
            <a:lvl2pPr indent="0" algn="ctr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indent="0" algn="ctr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indent="0" algn="ctr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indent="0" algn="ctr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baseline="0">
                <a:solidFill>
                  <a:schemeClr val="tx1">
                    <a:tint val="75000"/>
                  </a:schemeClr>
                </a:solidFill>
                <a:uFill>
                  <a:solidFill>
                    <a:schemeClr val="accent1"/>
                  </a:solidFill>
                </a:uFill>
              </a:defRPr>
            </a:lvl5pPr>
            <a:lvl6pPr indent="0" algn="ctr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baseline="0">
                <a:solidFill>
                  <a:schemeClr val="tx1">
                    <a:tint val="75000"/>
                  </a:schemeClr>
                </a:solidFill>
              </a:defRPr>
            </a:lvl6pPr>
            <a:lvl7pPr indent="0" algn="ctr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baseline="0">
                <a:solidFill>
                  <a:schemeClr val="tx1">
                    <a:tint val="75000"/>
                  </a:schemeClr>
                </a:solidFill>
              </a:defRPr>
            </a:lvl7pPr>
            <a:lvl8pPr indent="0" algn="ctr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baseline="0">
                <a:solidFill>
                  <a:schemeClr val="tx1">
                    <a:tint val="75000"/>
                  </a:schemeClr>
                </a:solidFill>
              </a:defRPr>
            </a:lvl8pPr>
            <a:lvl9pPr indent="0" algn="ctr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baseline="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Julian Beisch</a:t>
            </a:r>
          </a:p>
          <a:p>
            <a:r>
              <a:rPr lang="de-DE" b="0" u="none" dirty="0"/>
              <a:t>Konstanz, 17.12.2024</a:t>
            </a:r>
          </a:p>
        </p:txBody>
      </p:sp>
      <p:sp>
        <p:nvSpPr>
          <p:cNvPr id="13" name="Rechteck 12"/>
          <p:cNvSpPr>
            <a:spLocks/>
          </p:cNvSpPr>
          <p:nvPr/>
        </p:nvSpPr>
        <p:spPr>
          <a:xfrm>
            <a:off x="446033" y="4270836"/>
            <a:ext cx="3591295" cy="57496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18000" rIns="36000" bIns="18000" rtlCol="0" anchor="ctr">
            <a:spAutoFit/>
          </a:bodyPr>
          <a:lstStyle/>
          <a:p>
            <a:r>
              <a:rPr lang="de-DE" sz="3500" b="1" dirty="0">
                <a:solidFill>
                  <a:schemeClr val="tx1"/>
                </a:solidFill>
              </a:rPr>
              <a:t>in Ferromagnets</a:t>
            </a:r>
          </a:p>
        </p:txBody>
      </p:sp>
      <p:sp>
        <p:nvSpPr>
          <p:cNvPr id="14" name="Rechteck 13"/>
          <p:cNvSpPr>
            <a:spLocks/>
          </p:cNvSpPr>
          <p:nvPr/>
        </p:nvSpPr>
        <p:spPr>
          <a:xfrm>
            <a:off x="446033" y="3695355"/>
            <a:ext cx="2042794" cy="57496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36000" tIns="18000" rIns="36000" bIns="180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3500" b="1" dirty="0" err="1">
                <a:solidFill>
                  <a:schemeClr val="tx1"/>
                </a:solidFill>
              </a:rPr>
              <a:t>Magnons</a:t>
            </a:r>
            <a:endParaRPr lang="de-DE" sz="3500" b="1" dirty="0">
              <a:solidFill>
                <a:schemeClr val="tx1"/>
              </a:solidFill>
            </a:endParaRPr>
          </a:p>
        </p:txBody>
      </p:sp>
      <p:sp>
        <p:nvSpPr>
          <p:cNvPr id="3" name="Parallelogramm 2">
            <a:extLst>
              <a:ext uri="{FF2B5EF4-FFF2-40B4-BE49-F238E27FC236}">
                <a16:creationId xmlns:a16="http://schemas.microsoft.com/office/drawing/2014/main" id="{70B6CC24-CB3F-9142-6564-0BB48FB64D11}"/>
              </a:ext>
            </a:extLst>
          </p:cNvPr>
          <p:cNvSpPr/>
          <p:nvPr/>
        </p:nvSpPr>
        <p:spPr>
          <a:xfrm>
            <a:off x="1651514" y="-1962003"/>
            <a:ext cx="2952328" cy="3888977"/>
          </a:xfrm>
          <a:prstGeom prst="parallelogram">
            <a:avLst>
              <a:gd name="adj" fmla="val 39454"/>
            </a:avLst>
          </a:prstGeom>
          <a:solidFill>
            <a:schemeClr val="accent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Parallelogramm 3">
            <a:extLst>
              <a:ext uri="{FF2B5EF4-FFF2-40B4-BE49-F238E27FC236}">
                <a16:creationId xmlns:a16="http://schemas.microsoft.com/office/drawing/2014/main" id="{F0957FD8-9A4F-4ED0-A403-7033135C737D}"/>
              </a:ext>
            </a:extLst>
          </p:cNvPr>
          <p:cNvSpPr/>
          <p:nvPr/>
        </p:nvSpPr>
        <p:spPr>
          <a:xfrm>
            <a:off x="2037110" y="-1584798"/>
            <a:ext cx="2952328" cy="3888977"/>
          </a:xfrm>
          <a:prstGeom prst="parallelogram">
            <a:avLst>
              <a:gd name="adj" fmla="val 39454"/>
            </a:avLst>
          </a:prstGeom>
          <a:noFill/>
          <a:ln>
            <a:solidFill>
              <a:schemeClr val="accent1"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Parallelogramm 4">
            <a:extLst>
              <a:ext uri="{FF2B5EF4-FFF2-40B4-BE49-F238E27FC236}">
                <a16:creationId xmlns:a16="http://schemas.microsoft.com/office/drawing/2014/main" id="{38D3D03C-5FFC-ABB9-61BC-DFABE2ABF56C}"/>
              </a:ext>
            </a:extLst>
          </p:cNvPr>
          <p:cNvSpPr/>
          <p:nvPr/>
        </p:nvSpPr>
        <p:spPr>
          <a:xfrm>
            <a:off x="1768025" y="5769768"/>
            <a:ext cx="3619648" cy="4862767"/>
          </a:xfrm>
          <a:prstGeom prst="parallelogram">
            <a:avLst>
              <a:gd name="adj" fmla="val 39454"/>
            </a:avLst>
          </a:prstGeom>
          <a:solidFill>
            <a:schemeClr val="accent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Parallelogramm 5">
            <a:extLst>
              <a:ext uri="{FF2B5EF4-FFF2-40B4-BE49-F238E27FC236}">
                <a16:creationId xmlns:a16="http://schemas.microsoft.com/office/drawing/2014/main" id="{1148D256-3E96-B60C-ED8E-744D509ED277}"/>
              </a:ext>
            </a:extLst>
          </p:cNvPr>
          <p:cNvSpPr/>
          <p:nvPr/>
        </p:nvSpPr>
        <p:spPr>
          <a:xfrm>
            <a:off x="9840416" y="3501008"/>
            <a:ext cx="3619648" cy="4862767"/>
          </a:xfrm>
          <a:prstGeom prst="parallelogram">
            <a:avLst>
              <a:gd name="adj" fmla="val 39454"/>
            </a:avLst>
          </a:prstGeom>
          <a:solidFill>
            <a:schemeClr val="accent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Parallelogramm 8">
            <a:extLst>
              <a:ext uri="{FF2B5EF4-FFF2-40B4-BE49-F238E27FC236}">
                <a16:creationId xmlns:a16="http://schemas.microsoft.com/office/drawing/2014/main" id="{56282E41-609D-8042-14C5-62EE0EFE0E51}"/>
              </a:ext>
            </a:extLst>
          </p:cNvPr>
          <p:cNvSpPr/>
          <p:nvPr/>
        </p:nvSpPr>
        <p:spPr>
          <a:xfrm>
            <a:off x="10090305" y="1869270"/>
            <a:ext cx="2952328" cy="3888977"/>
          </a:xfrm>
          <a:prstGeom prst="parallelogram">
            <a:avLst>
              <a:gd name="adj" fmla="val 39454"/>
            </a:avLst>
          </a:prstGeom>
          <a:noFill/>
          <a:ln>
            <a:solidFill>
              <a:schemeClr val="accent1"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Parallelogramm 9">
            <a:extLst>
              <a:ext uri="{FF2B5EF4-FFF2-40B4-BE49-F238E27FC236}">
                <a16:creationId xmlns:a16="http://schemas.microsoft.com/office/drawing/2014/main" id="{52B45C46-BA46-6D31-F049-7156D2A6B112}"/>
              </a:ext>
            </a:extLst>
          </p:cNvPr>
          <p:cNvSpPr/>
          <p:nvPr/>
        </p:nvSpPr>
        <p:spPr>
          <a:xfrm>
            <a:off x="9624392" y="-4880282"/>
            <a:ext cx="5904656" cy="4862767"/>
          </a:xfrm>
          <a:prstGeom prst="parallelogram">
            <a:avLst>
              <a:gd name="adj" fmla="val 39454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4CA921EA-3AAD-D8EB-6210-1C9B78ED1D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4128" y="2060848"/>
            <a:ext cx="5306288" cy="2120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8868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DF858E-1CF4-E67B-BC22-C2497D4CE7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2AB9E5BC-924E-4707-5F2E-0FC52B2E33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799" y="1989139"/>
            <a:ext cx="4440065" cy="4103687"/>
          </a:xfrm>
        </p:spPr>
        <p:txBody>
          <a:bodyPr/>
          <a:lstStyle/>
          <a:p>
            <a:r>
              <a:rPr lang="en-US" dirty="0"/>
              <a:t>Excitations</a:t>
            </a:r>
          </a:p>
          <a:p>
            <a:endParaRPr lang="en-US" dirty="0"/>
          </a:p>
          <a:p>
            <a:pPr lvl="1"/>
            <a:r>
              <a:rPr lang="en-US" dirty="0"/>
              <a:t>His approach was to consider one</a:t>
            </a:r>
          </a:p>
          <a:p>
            <a:pPr lvl="1"/>
            <a:r>
              <a:rPr lang="en-US" dirty="0"/>
              <a:t>flipped spin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u="sng" dirty="0">
                <a:uFill>
                  <a:solidFill>
                    <a:schemeClr val="accent1"/>
                  </a:solidFill>
                </a:uFill>
              </a:rPr>
              <a:t>Not</a:t>
            </a:r>
            <a:r>
              <a:rPr lang="en-US" dirty="0"/>
              <a:t> an eigenstate anymore</a:t>
            </a:r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56BED89-99FF-40C9-A642-EE30F26CCC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DB7AF0B-618D-91F7-93F3-744DD6E744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10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3E258236-FF07-A1D4-82A1-DE3FBD1C0E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83255650-F700-3427-6A00-C7448AE4670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1840" y="1410246"/>
            <a:ext cx="8414884" cy="4291698"/>
          </a:xfrm>
          <a:prstGeom prst="rect">
            <a:avLst/>
          </a:prstGeom>
        </p:spPr>
      </p:pic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EBCA6EBC-FCB4-A2D5-79A2-3FB8529FDFF8}"/>
              </a:ext>
            </a:extLst>
          </p:cNvPr>
          <p:cNvCxnSpPr>
            <a:cxnSpLocks/>
          </p:cNvCxnSpPr>
          <p:nvPr/>
        </p:nvCxnSpPr>
        <p:spPr>
          <a:xfrm>
            <a:off x="6240016" y="1941432"/>
            <a:ext cx="792088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B50F4AEE-1BFF-93C8-1450-28FCFECA0EF3}"/>
              </a:ext>
            </a:extLst>
          </p:cNvPr>
          <p:cNvCxnSpPr>
            <a:cxnSpLocks/>
          </p:cNvCxnSpPr>
          <p:nvPr/>
        </p:nvCxnSpPr>
        <p:spPr>
          <a:xfrm flipV="1">
            <a:off x="7775678" y="1948827"/>
            <a:ext cx="1008451" cy="2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527E794E-CF59-B32E-3CC1-C3811B764C45}"/>
              </a:ext>
            </a:extLst>
          </p:cNvPr>
          <p:cNvCxnSpPr>
            <a:cxnSpLocks/>
          </p:cNvCxnSpPr>
          <p:nvPr/>
        </p:nvCxnSpPr>
        <p:spPr>
          <a:xfrm>
            <a:off x="7392144" y="5805264"/>
            <a:ext cx="1152128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hteck 22">
            <a:extLst>
              <a:ext uri="{FF2B5EF4-FFF2-40B4-BE49-F238E27FC236}">
                <a16:creationId xmlns:a16="http://schemas.microsoft.com/office/drawing/2014/main" id="{5D2733F9-FC70-181F-829F-FCC78FAD6E52}"/>
              </a:ext>
            </a:extLst>
          </p:cNvPr>
          <p:cNvSpPr/>
          <p:nvPr/>
        </p:nvSpPr>
        <p:spPr>
          <a:xfrm>
            <a:off x="4367808" y="2132032"/>
            <a:ext cx="7824192" cy="2937501"/>
          </a:xfrm>
          <a:prstGeom prst="rect">
            <a:avLst/>
          </a:prstGeom>
          <a:solidFill>
            <a:srgbClr val="F8F8F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A80D11B4-F12F-5AE3-FF61-D5A862CC39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8112471" cy="1224111"/>
          </a:xfrm>
        </p:spPr>
        <p:txBody>
          <a:bodyPr/>
          <a:lstStyle/>
          <a:p>
            <a:r>
              <a:rPr lang="en-US" dirty="0"/>
              <a:t>Bloch Theory of</a:t>
            </a:r>
            <a:br>
              <a:rPr lang="en-US" dirty="0"/>
            </a:br>
            <a:r>
              <a:rPr lang="en-US" dirty="0"/>
              <a:t>Ferromagnetism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6C6D53D3-1C4E-6A24-C88B-C6D220D6087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232" y="3142129"/>
            <a:ext cx="3093223" cy="1230312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1686F401-648E-CAD0-B288-E87F50AC20CA}"/>
              </a:ext>
            </a:extLst>
          </p:cNvPr>
          <p:cNvSpPr txBox="1"/>
          <p:nvPr/>
        </p:nvSpPr>
        <p:spPr>
          <a:xfrm>
            <a:off x="7732125" y="6068073"/>
            <a:ext cx="44598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E.Rastelli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Statistical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Mechanics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of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Magnetic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Excitations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(2013)</a:t>
            </a:r>
          </a:p>
        </p:txBody>
      </p:sp>
    </p:spTree>
    <p:extLst>
      <p:ext uri="{BB962C8B-B14F-4D97-AF65-F5344CB8AC3E}">
        <p14:creationId xmlns:p14="http://schemas.microsoft.com/office/powerpoint/2010/main" val="6984685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87F24F-890D-5D4F-C403-7C5FEF9374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77EA622-41FF-9024-C9D5-6D146A42389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Search for eigenstates</a:t>
            </a:r>
          </a:p>
          <a:p>
            <a:endParaRPr lang="en-US" dirty="0"/>
          </a:p>
          <a:p>
            <a:pPr lvl="1"/>
            <a:r>
              <a:rPr lang="en-US" dirty="0"/>
              <a:t>Not an eigenstate anymore.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The total magnetization was reduced by 1!</a:t>
            </a:r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16D94B2-198B-4263-2D95-188E885C30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9D60723-FC8B-7D71-8B1A-F806EA3959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11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A3087BBA-DB41-FDC4-C182-C800A2D6EF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39" name="Grafik 38">
            <a:extLst>
              <a:ext uri="{FF2B5EF4-FFF2-40B4-BE49-F238E27FC236}">
                <a16:creationId xmlns:a16="http://schemas.microsoft.com/office/drawing/2014/main" id="{E007EDBE-F7B8-CE6A-FD8F-38C5E0A6CDA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191" y="1932014"/>
            <a:ext cx="4883968" cy="963582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840471D8-61B1-1829-D529-B904ECE602F3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252" y="3182159"/>
            <a:ext cx="2641115" cy="303709"/>
          </a:xfrm>
          <a:prstGeom prst="rect">
            <a:avLst/>
          </a:prstGeom>
        </p:spPr>
      </p:pic>
      <p:cxnSp>
        <p:nvCxnSpPr>
          <p:cNvPr id="2" name="Gerade Verbindung mit Pfeil 1">
            <a:extLst>
              <a:ext uri="{FF2B5EF4-FFF2-40B4-BE49-F238E27FC236}">
                <a16:creationId xmlns:a16="http://schemas.microsoft.com/office/drawing/2014/main" id="{1F8342E4-A69D-81B4-68FF-2E287B322F35}"/>
              </a:ext>
            </a:extLst>
          </p:cNvPr>
          <p:cNvCxnSpPr>
            <a:cxnSpLocks/>
          </p:cNvCxnSpPr>
          <p:nvPr/>
        </p:nvCxnSpPr>
        <p:spPr>
          <a:xfrm flipV="1">
            <a:off x="5807968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26DFE7C5-9AC5-8C3B-DE8A-5B64BF7E2D51}"/>
              </a:ext>
            </a:extLst>
          </p:cNvPr>
          <p:cNvCxnSpPr>
            <a:cxnSpLocks/>
          </p:cNvCxnSpPr>
          <p:nvPr/>
        </p:nvCxnSpPr>
        <p:spPr>
          <a:xfrm flipV="1">
            <a:off x="6096000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C11BCB0C-C178-BD20-0BB6-14BD069620B7}"/>
              </a:ext>
            </a:extLst>
          </p:cNvPr>
          <p:cNvCxnSpPr>
            <a:cxnSpLocks/>
          </p:cNvCxnSpPr>
          <p:nvPr/>
        </p:nvCxnSpPr>
        <p:spPr>
          <a:xfrm flipV="1">
            <a:off x="6384032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D0C088E4-11F8-1AE2-8737-642198D38481}"/>
              </a:ext>
            </a:extLst>
          </p:cNvPr>
          <p:cNvCxnSpPr>
            <a:cxnSpLocks/>
          </p:cNvCxnSpPr>
          <p:nvPr/>
        </p:nvCxnSpPr>
        <p:spPr>
          <a:xfrm flipV="1">
            <a:off x="6672064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18822046-4FA5-BB4A-C6F3-7949C5B89ED6}"/>
              </a:ext>
            </a:extLst>
          </p:cNvPr>
          <p:cNvCxnSpPr>
            <a:cxnSpLocks/>
          </p:cNvCxnSpPr>
          <p:nvPr/>
        </p:nvCxnSpPr>
        <p:spPr>
          <a:xfrm flipV="1">
            <a:off x="6960096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F3090C58-6CCB-6D7D-671B-735194089B52}"/>
              </a:ext>
            </a:extLst>
          </p:cNvPr>
          <p:cNvCxnSpPr>
            <a:cxnSpLocks/>
          </p:cNvCxnSpPr>
          <p:nvPr/>
        </p:nvCxnSpPr>
        <p:spPr>
          <a:xfrm flipV="1">
            <a:off x="7248128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86B07BA4-9DE8-2FE6-7191-C4ED440F9DBA}"/>
              </a:ext>
            </a:extLst>
          </p:cNvPr>
          <p:cNvCxnSpPr>
            <a:cxnSpLocks/>
          </p:cNvCxnSpPr>
          <p:nvPr/>
        </p:nvCxnSpPr>
        <p:spPr>
          <a:xfrm flipV="1">
            <a:off x="7536160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BBFF4C71-4F66-0DD1-073E-795287D73C6C}"/>
              </a:ext>
            </a:extLst>
          </p:cNvPr>
          <p:cNvCxnSpPr>
            <a:cxnSpLocks/>
          </p:cNvCxnSpPr>
          <p:nvPr/>
        </p:nvCxnSpPr>
        <p:spPr>
          <a:xfrm flipV="1">
            <a:off x="7824192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ED6A5E07-84A1-28B3-3CDB-62B1285091BB}"/>
              </a:ext>
            </a:extLst>
          </p:cNvPr>
          <p:cNvCxnSpPr>
            <a:cxnSpLocks/>
          </p:cNvCxnSpPr>
          <p:nvPr/>
        </p:nvCxnSpPr>
        <p:spPr>
          <a:xfrm>
            <a:off x="8108394" y="4643435"/>
            <a:ext cx="766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E737E36F-E8D1-662B-C1C5-F2E08128BEA6}"/>
              </a:ext>
            </a:extLst>
          </p:cNvPr>
          <p:cNvCxnSpPr>
            <a:cxnSpLocks/>
          </p:cNvCxnSpPr>
          <p:nvPr/>
        </p:nvCxnSpPr>
        <p:spPr>
          <a:xfrm flipV="1">
            <a:off x="8400256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E7AFB725-C14F-B97F-FE31-F1A7FB22852A}"/>
              </a:ext>
            </a:extLst>
          </p:cNvPr>
          <p:cNvCxnSpPr>
            <a:cxnSpLocks/>
          </p:cNvCxnSpPr>
          <p:nvPr/>
        </p:nvCxnSpPr>
        <p:spPr>
          <a:xfrm flipV="1">
            <a:off x="8688288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60D7F0C7-E01C-BBDA-3C19-5D97869DA2C3}"/>
              </a:ext>
            </a:extLst>
          </p:cNvPr>
          <p:cNvCxnSpPr>
            <a:cxnSpLocks/>
          </p:cNvCxnSpPr>
          <p:nvPr/>
        </p:nvCxnSpPr>
        <p:spPr>
          <a:xfrm flipV="1">
            <a:off x="8976320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334878CC-C745-01AF-7C06-6192AEE2B0DC}"/>
              </a:ext>
            </a:extLst>
          </p:cNvPr>
          <p:cNvCxnSpPr>
            <a:cxnSpLocks/>
          </p:cNvCxnSpPr>
          <p:nvPr/>
        </p:nvCxnSpPr>
        <p:spPr>
          <a:xfrm flipV="1">
            <a:off x="9264352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550B924A-6446-AAD6-3CA4-E5A572370ED9}"/>
              </a:ext>
            </a:extLst>
          </p:cNvPr>
          <p:cNvCxnSpPr>
            <a:cxnSpLocks/>
          </p:cNvCxnSpPr>
          <p:nvPr/>
        </p:nvCxnSpPr>
        <p:spPr>
          <a:xfrm flipV="1">
            <a:off x="9552384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3F65E771-B46C-BE32-9143-275113F684A7}"/>
              </a:ext>
            </a:extLst>
          </p:cNvPr>
          <p:cNvCxnSpPr>
            <a:cxnSpLocks/>
          </p:cNvCxnSpPr>
          <p:nvPr/>
        </p:nvCxnSpPr>
        <p:spPr>
          <a:xfrm flipV="1">
            <a:off x="9840416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7BC94B56-CF89-1571-2E76-0DB813F8BDDF}"/>
              </a:ext>
            </a:extLst>
          </p:cNvPr>
          <p:cNvCxnSpPr>
            <a:cxnSpLocks/>
          </p:cNvCxnSpPr>
          <p:nvPr/>
        </p:nvCxnSpPr>
        <p:spPr>
          <a:xfrm flipV="1">
            <a:off x="10128448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C9A7A4C1-70FD-8033-6ADB-CFE0FB398A16}"/>
              </a:ext>
            </a:extLst>
          </p:cNvPr>
          <p:cNvCxnSpPr>
            <a:cxnSpLocks/>
          </p:cNvCxnSpPr>
          <p:nvPr/>
        </p:nvCxnSpPr>
        <p:spPr>
          <a:xfrm flipV="1">
            <a:off x="10416480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1C1C53C3-3A2D-A3E3-7223-661B0D2EA87A}"/>
              </a:ext>
            </a:extLst>
          </p:cNvPr>
          <p:cNvCxnSpPr>
            <a:cxnSpLocks/>
          </p:cNvCxnSpPr>
          <p:nvPr/>
        </p:nvCxnSpPr>
        <p:spPr>
          <a:xfrm flipV="1">
            <a:off x="10704512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Grafik 26">
            <a:extLst>
              <a:ext uri="{FF2B5EF4-FFF2-40B4-BE49-F238E27FC236}">
                <a16:creationId xmlns:a16="http://schemas.microsoft.com/office/drawing/2014/main" id="{AE105B01-E939-4FE2-89F8-0548E1C659AF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1673" y="5234259"/>
            <a:ext cx="208762" cy="114286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5BF5AE87-27AB-3D29-1780-814C897215C1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4479" y="4783923"/>
            <a:ext cx="337345" cy="254953"/>
          </a:xfrm>
          <a:prstGeom prst="rect">
            <a:avLst/>
          </a:prstGeom>
        </p:spPr>
      </p:pic>
      <p:sp>
        <p:nvSpPr>
          <p:cNvPr id="31" name="Titel 1">
            <a:extLst>
              <a:ext uri="{FF2B5EF4-FFF2-40B4-BE49-F238E27FC236}">
                <a16:creationId xmlns:a16="http://schemas.microsoft.com/office/drawing/2014/main" id="{185382EF-984E-F5EC-AA11-9D67AFFC08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8112471" cy="1224111"/>
          </a:xfrm>
        </p:spPr>
        <p:txBody>
          <a:bodyPr/>
          <a:lstStyle/>
          <a:p>
            <a:r>
              <a:rPr lang="en-US" dirty="0"/>
              <a:t>Bloch Theory of</a:t>
            </a:r>
            <a:br>
              <a:rPr lang="en-US" dirty="0"/>
            </a:br>
            <a:r>
              <a:rPr lang="en-US" dirty="0"/>
              <a:t>Ferromagnetism</a:t>
            </a:r>
          </a:p>
        </p:txBody>
      </p:sp>
    </p:spTree>
    <p:extLst>
      <p:ext uri="{BB962C8B-B14F-4D97-AF65-F5344CB8AC3E}">
        <p14:creationId xmlns:p14="http://schemas.microsoft.com/office/powerpoint/2010/main" val="27669000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D99F6D-1C89-0DB4-52F4-6093BA6479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BF83C88-E709-9D60-1BA4-053FAECD6A7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Search for eigenstates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Not an eigenstate anymore.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The total magnetization was reduced by 1!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Hence we can guess an eigenstate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F1553C8-0BE8-C8C9-6FC4-84BBB5D21E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F28DFB5-B4E1-51C5-8306-DE5DD358D3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12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DE8BB27-0C0E-5B21-7C0E-F03A00F69D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89FFAE05-6B81-71FA-6B7B-EF5C9394D73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252" y="3182159"/>
            <a:ext cx="2641115" cy="303709"/>
          </a:xfrm>
          <a:prstGeom prst="rect">
            <a:avLst/>
          </a:prstGeom>
        </p:spPr>
      </p:pic>
      <p:sp>
        <p:nvSpPr>
          <p:cNvPr id="31" name="Titel 1">
            <a:extLst>
              <a:ext uri="{FF2B5EF4-FFF2-40B4-BE49-F238E27FC236}">
                <a16:creationId xmlns:a16="http://schemas.microsoft.com/office/drawing/2014/main" id="{B9C495F5-B60D-930D-21A0-3FF1112A50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8112471" cy="1224111"/>
          </a:xfrm>
        </p:spPr>
        <p:txBody>
          <a:bodyPr/>
          <a:lstStyle/>
          <a:p>
            <a:r>
              <a:rPr lang="en-US" dirty="0"/>
              <a:t>Bloch Theory of</a:t>
            </a:r>
            <a:br>
              <a:rPr lang="en-US" dirty="0"/>
            </a:br>
            <a:r>
              <a:rPr lang="en-US" dirty="0"/>
              <a:t>Ferromagnetism</a:t>
            </a:r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EDBBBAFB-81E8-3BF7-A716-CF31B3C52D3A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191" y="1932014"/>
            <a:ext cx="4913917" cy="1022775"/>
          </a:xfrm>
          <a:prstGeom prst="rect">
            <a:avLst/>
          </a:prstGeom>
        </p:spPr>
      </p:pic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F5BD6789-EF9E-9933-69E0-DFDC3B8159BA}"/>
              </a:ext>
            </a:extLst>
          </p:cNvPr>
          <p:cNvCxnSpPr>
            <a:cxnSpLocks/>
          </p:cNvCxnSpPr>
          <p:nvPr/>
        </p:nvCxnSpPr>
        <p:spPr>
          <a:xfrm flipV="1">
            <a:off x="5807968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235BC500-802C-A282-9EDB-ADCE20931F1C}"/>
              </a:ext>
            </a:extLst>
          </p:cNvPr>
          <p:cNvCxnSpPr>
            <a:cxnSpLocks/>
          </p:cNvCxnSpPr>
          <p:nvPr/>
        </p:nvCxnSpPr>
        <p:spPr>
          <a:xfrm flipV="1">
            <a:off x="6096000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21157ADF-E7B4-3E58-F5F3-E0C97AE10332}"/>
              </a:ext>
            </a:extLst>
          </p:cNvPr>
          <p:cNvCxnSpPr>
            <a:cxnSpLocks/>
          </p:cNvCxnSpPr>
          <p:nvPr/>
        </p:nvCxnSpPr>
        <p:spPr>
          <a:xfrm flipV="1">
            <a:off x="6384032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1CE0CB7F-7101-21E7-5B9C-F35BDBF3BBE6}"/>
              </a:ext>
            </a:extLst>
          </p:cNvPr>
          <p:cNvCxnSpPr>
            <a:cxnSpLocks/>
          </p:cNvCxnSpPr>
          <p:nvPr/>
        </p:nvCxnSpPr>
        <p:spPr>
          <a:xfrm flipV="1">
            <a:off x="6672064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DE1678EB-AC42-4708-F61B-0CFF7A023043}"/>
              </a:ext>
            </a:extLst>
          </p:cNvPr>
          <p:cNvCxnSpPr>
            <a:cxnSpLocks/>
          </p:cNvCxnSpPr>
          <p:nvPr/>
        </p:nvCxnSpPr>
        <p:spPr>
          <a:xfrm flipV="1">
            <a:off x="6960096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14C754DD-417E-32E9-2BBE-056441569340}"/>
              </a:ext>
            </a:extLst>
          </p:cNvPr>
          <p:cNvCxnSpPr>
            <a:cxnSpLocks/>
          </p:cNvCxnSpPr>
          <p:nvPr/>
        </p:nvCxnSpPr>
        <p:spPr>
          <a:xfrm flipV="1">
            <a:off x="7248128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CB0D3757-157D-D0E7-DD31-F0D811418661}"/>
              </a:ext>
            </a:extLst>
          </p:cNvPr>
          <p:cNvCxnSpPr>
            <a:cxnSpLocks/>
          </p:cNvCxnSpPr>
          <p:nvPr/>
        </p:nvCxnSpPr>
        <p:spPr>
          <a:xfrm flipV="1">
            <a:off x="7536160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Gerade Verbindung mit Pfeil 53">
            <a:extLst>
              <a:ext uri="{FF2B5EF4-FFF2-40B4-BE49-F238E27FC236}">
                <a16:creationId xmlns:a16="http://schemas.microsoft.com/office/drawing/2014/main" id="{1464D9A8-B790-E289-0F8C-E4194A661055}"/>
              </a:ext>
            </a:extLst>
          </p:cNvPr>
          <p:cNvCxnSpPr>
            <a:cxnSpLocks/>
          </p:cNvCxnSpPr>
          <p:nvPr/>
        </p:nvCxnSpPr>
        <p:spPr>
          <a:xfrm flipV="1">
            <a:off x="7824192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Gerade Verbindung mit Pfeil 54">
            <a:extLst>
              <a:ext uri="{FF2B5EF4-FFF2-40B4-BE49-F238E27FC236}">
                <a16:creationId xmlns:a16="http://schemas.microsoft.com/office/drawing/2014/main" id="{699DC575-8316-6B5B-C62F-9C2B7FA8C78F}"/>
              </a:ext>
            </a:extLst>
          </p:cNvPr>
          <p:cNvCxnSpPr>
            <a:cxnSpLocks/>
          </p:cNvCxnSpPr>
          <p:nvPr/>
        </p:nvCxnSpPr>
        <p:spPr>
          <a:xfrm>
            <a:off x="8108394" y="4643435"/>
            <a:ext cx="766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Gerade Verbindung mit Pfeil 55">
            <a:extLst>
              <a:ext uri="{FF2B5EF4-FFF2-40B4-BE49-F238E27FC236}">
                <a16:creationId xmlns:a16="http://schemas.microsoft.com/office/drawing/2014/main" id="{33962D91-BD48-7C14-A22C-78C5294D6425}"/>
              </a:ext>
            </a:extLst>
          </p:cNvPr>
          <p:cNvCxnSpPr>
            <a:cxnSpLocks/>
          </p:cNvCxnSpPr>
          <p:nvPr/>
        </p:nvCxnSpPr>
        <p:spPr>
          <a:xfrm flipV="1">
            <a:off x="8400256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Gerade Verbindung mit Pfeil 56">
            <a:extLst>
              <a:ext uri="{FF2B5EF4-FFF2-40B4-BE49-F238E27FC236}">
                <a16:creationId xmlns:a16="http://schemas.microsoft.com/office/drawing/2014/main" id="{A1680D70-7FFD-C29B-6718-7F599B52DD0A}"/>
              </a:ext>
            </a:extLst>
          </p:cNvPr>
          <p:cNvCxnSpPr>
            <a:cxnSpLocks/>
          </p:cNvCxnSpPr>
          <p:nvPr/>
        </p:nvCxnSpPr>
        <p:spPr>
          <a:xfrm flipV="1">
            <a:off x="8688288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Gerade Verbindung mit Pfeil 57">
            <a:extLst>
              <a:ext uri="{FF2B5EF4-FFF2-40B4-BE49-F238E27FC236}">
                <a16:creationId xmlns:a16="http://schemas.microsoft.com/office/drawing/2014/main" id="{8DB61B2E-1DA5-4459-0D43-F4F79EEB1A79}"/>
              </a:ext>
            </a:extLst>
          </p:cNvPr>
          <p:cNvCxnSpPr>
            <a:cxnSpLocks/>
          </p:cNvCxnSpPr>
          <p:nvPr/>
        </p:nvCxnSpPr>
        <p:spPr>
          <a:xfrm flipV="1">
            <a:off x="8976320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Gerade Verbindung mit Pfeil 58">
            <a:extLst>
              <a:ext uri="{FF2B5EF4-FFF2-40B4-BE49-F238E27FC236}">
                <a16:creationId xmlns:a16="http://schemas.microsoft.com/office/drawing/2014/main" id="{45F713F2-062E-A13C-F28C-673EE4DC186E}"/>
              </a:ext>
            </a:extLst>
          </p:cNvPr>
          <p:cNvCxnSpPr>
            <a:cxnSpLocks/>
          </p:cNvCxnSpPr>
          <p:nvPr/>
        </p:nvCxnSpPr>
        <p:spPr>
          <a:xfrm flipV="1">
            <a:off x="9264352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Gerade Verbindung mit Pfeil 59">
            <a:extLst>
              <a:ext uri="{FF2B5EF4-FFF2-40B4-BE49-F238E27FC236}">
                <a16:creationId xmlns:a16="http://schemas.microsoft.com/office/drawing/2014/main" id="{B9F28102-594F-4DB0-7E01-F93447DD25F0}"/>
              </a:ext>
            </a:extLst>
          </p:cNvPr>
          <p:cNvCxnSpPr>
            <a:cxnSpLocks/>
          </p:cNvCxnSpPr>
          <p:nvPr/>
        </p:nvCxnSpPr>
        <p:spPr>
          <a:xfrm flipV="1">
            <a:off x="9552384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Gerade Verbindung mit Pfeil 60">
            <a:extLst>
              <a:ext uri="{FF2B5EF4-FFF2-40B4-BE49-F238E27FC236}">
                <a16:creationId xmlns:a16="http://schemas.microsoft.com/office/drawing/2014/main" id="{2FC03943-A62A-7D3F-00A0-DAE4C34676E6}"/>
              </a:ext>
            </a:extLst>
          </p:cNvPr>
          <p:cNvCxnSpPr>
            <a:cxnSpLocks/>
          </p:cNvCxnSpPr>
          <p:nvPr/>
        </p:nvCxnSpPr>
        <p:spPr>
          <a:xfrm flipV="1">
            <a:off x="9840416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Gerade Verbindung mit Pfeil 61">
            <a:extLst>
              <a:ext uri="{FF2B5EF4-FFF2-40B4-BE49-F238E27FC236}">
                <a16:creationId xmlns:a16="http://schemas.microsoft.com/office/drawing/2014/main" id="{07FB9702-5137-F1B9-EC05-C01609AC35E3}"/>
              </a:ext>
            </a:extLst>
          </p:cNvPr>
          <p:cNvCxnSpPr>
            <a:cxnSpLocks/>
          </p:cNvCxnSpPr>
          <p:nvPr/>
        </p:nvCxnSpPr>
        <p:spPr>
          <a:xfrm flipV="1">
            <a:off x="10128448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Gerade Verbindung mit Pfeil 62">
            <a:extLst>
              <a:ext uri="{FF2B5EF4-FFF2-40B4-BE49-F238E27FC236}">
                <a16:creationId xmlns:a16="http://schemas.microsoft.com/office/drawing/2014/main" id="{34798F60-22B6-D740-D386-B00571AED936}"/>
              </a:ext>
            </a:extLst>
          </p:cNvPr>
          <p:cNvCxnSpPr>
            <a:cxnSpLocks/>
          </p:cNvCxnSpPr>
          <p:nvPr/>
        </p:nvCxnSpPr>
        <p:spPr>
          <a:xfrm flipV="1">
            <a:off x="10416480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Gerade Verbindung mit Pfeil 159">
            <a:extLst>
              <a:ext uri="{FF2B5EF4-FFF2-40B4-BE49-F238E27FC236}">
                <a16:creationId xmlns:a16="http://schemas.microsoft.com/office/drawing/2014/main" id="{1020B1E9-01C2-8313-A5B6-294DA6708B82}"/>
              </a:ext>
            </a:extLst>
          </p:cNvPr>
          <p:cNvCxnSpPr>
            <a:cxnSpLocks/>
          </p:cNvCxnSpPr>
          <p:nvPr/>
        </p:nvCxnSpPr>
        <p:spPr>
          <a:xfrm flipV="1">
            <a:off x="10704512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2" name="Grafik 161">
            <a:extLst>
              <a:ext uri="{FF2B5EF4-FFF2-40B4-BE49-F238E27FC236}">
                <a16:creationId xmlns:a16="http://schemas.microsoft.com/office/drawing/2014/main" id="{2B58BC2A-B01F-0955-2528-BD0AC75C0E3D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1673" y="5234259"/>
            <a:ext cx="208762" cy="114286"/>
          </a:xfrm>
          <a:prstGeom prst="rect">
            <a:avLst/>
          </a:prstGeom>
        </p:spPr>
      </p:pic>
      <p:pic>
        <p:nvPicPr>
          <p:cNvPr id="163" name="Grafik 162">
            <a:extLst>
              <a:ext uri="{FF2B5EF4-FFF2-40B4-BE49-F238E27FC236}">
                <a16:creationId xmlns:a16="http://schemas.microsoft.com/office/drawing/2014/main" id="{68856477-2A44-4B9D-094E-3F9BFB7DCD9F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4479" y="4783923"/>
            <a:ext cx="337345" cy="254953"/>
          </a:xfrm>
          <a:prstGeom prst="rect">
            <a:avLst/>
          </a:prstGeom>
        </p:spPr>
      </p:pic>
      <p:pic>
        <p:nvPicPr>
          <p:cNvPr id="164" name="Grafik 163">
            <a:extLst>
              <a:ext uri="{FF2B5EF4-FFF2-40B4-BE49-F238E27FC236}">
                <a16:creationId xmlns:a16="http://schemas.microsoft.com/office/drawing/2014/main" id="{1DCE02ED-B065-D11C-1C11-33045AD5CBAB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1589" y="3850219"/>
            <a:ext cx="1285702" cy="249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6863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18D850-09DB-3EF5-0687-77D463CC72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D265D8B-A5BE-85A6-6FD0-531076D5294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Search for eigenstates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Not an eigenstate anymore.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The total magnetization was reduced by 1!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Hence we can guess an eigenstate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C874A59-7227-F4C4-09B0-E75B8E91E6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AC4F66E-C303-AB44-EB74-A36BF9954D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13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4AF5B238-27BB-6A49-468C-C90FF14F4C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7770C8E3-8682-44C8-56CA-52F0AA21617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252" y="3182159"/>
            <a:ext cx="2641115" cy="303709"/>
          </a:xfrm>
          <a:prstGeom prst="rect">
            <a:avLst/>
          </a:prstGeom>
        </p:spPr>
      </p:pic>
      <p:pic>
        <p:nvPicPr>
          <p:cNvPr id="53" name="Grafik 52">
            <a:extLst>
              <a:ext uri="{FF2B5EF4-FFF2-40B4-BE49-F238E27FC236}">
                <a16:creationId xmlns:a16="http://schemas.microsoft.com/office/drawing/2014/main" id="{F73DFFFE-140E-938A-15B0-18161C2C9F8D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7331" y="4447186"/>
            <a:ext cx="3348631" cy="634100"/>
          </a:xfrm>
          <a:prstGeom prst="rect">
            <a:avLst/>
          </a:prstGeom>
        </p:spPr>
      </p:pic>
      <p:cxnSp>
        <p:nvCxnSpPr>
          <p:cNvPr id="2" name="Gerade Verbindung mit Pfeil 1">
            <a:extLst>
              <a:ext uri="{FF2B5EF4-FFF2-40B4-BE49-F238E27FC236}">
                <a16:creationId xmlns:a16="http://schemas.microsoft.com/office/drawing/2014/main" id="{2AFF2D83-4B97-9561-2906-9B81886A92ED}"/>
              </a:ext>
            </a:extLst>
          </p:cNvPr>
          <p:cNvCxnSpPr>
            <a:cxnSpLocks/>
          </p:cNvCxnSpPr>
          <p:nvPr/>
        </p:nvCxnSpPr>
        <p:spPr>
          <a:xfrm flipV="1">
            <a:off x="5951984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7E74AC61-2108-ECE6-4B58-8D9F49122C25}"/>
              </a:ext>
            </a:extLst>
          </p:cNvPr>
          <p:cNvCxnSpPr>
            <a:cxnSpLocks/>
          </p:cNvCxnSpPr>
          <p:nvPr/>
        </p:nvCxnSpPr>
        <p:spPr>
          <a:xfrm flipV="1">
            <a:off x="6240016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4904987F-2FBC-EFAC-45DD-5602FE67E52E}"/>
              </a:ext>
            </a:extLst>
          </p:cNvPr>
          <p:cNvCxnSpPr>
            <a:cxnSpLocks/>
          </p:cNvCxnSpPr>
          <p:nvPr/>
        </p:nvCxnSpPr>
        <p:spPr>
          <a:xfrm flipV="1">
            <a:off x="6528048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5345D4C7-8277-816A-F229-E74061422BD7}"/>
              </a:ext>
            </a:extLst>
          </p:cNvPr>
          <p:cNvCxnSpPr>
            <a:cxnSpLocks/>
          </p:cNvCxnSpPr>
          <p:nvPr/>
        </p:nvCxnSpPr>
        <p:spPr>
          <a:xfrm flipV="1">
            <a:off x="6816080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C3B88F9B-B295-CEE5-356D-95FB08F4C0F9}"/>
              </a:ext>
            </a:extLst>
          </p:cNvPr>
          <p:cNvCxnSpPr>
            <a:cxnSpLocks/>
          </p:cNvCxnSpPr>
          <p:nvPr/>
        </p:nvCxnSpPr>
        <p:spPr>
          <a:xfrm flipV="1">
            <a:off x="7104112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0FA8FE43-DBFE-DEA9-9E9F-691ABB49CA43}"/>
              </a:ext>
            </a:extLst>
          </p:cNvPr>
          <p:cNvCxnSpPr>
            <a:cxnSpLocks/>
          </p:cNvCxnSpPr>
          <p:nvPr/>
        </p:nvCxnSpPr>
        <p:spPr>
          <a:xfrm flipV="1">
            <a:off x="7392144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BA281F1E-EB81-90F4-E041-6D5C475660D2}"/>
              </a:ext>
            </a:extLst>
          </p:cNvPr>
          <p:cNvCxnSpPr>
            <a:cxnSpLocks/>
          </p:cNvCxnSpPr>
          <p:nvPr/>
        </p:nvCxnSpPr>
        <p:spPr>
          <a:xfrm flipV="1">
            <a:off x="7680176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C0C74667-D3A3-B18E-A49B-8C36651FBFD1}"/>
              </a:ext>
            </a:extLst>
          </p:cNvPr>
          <p:cNvCxnSpPr>
            <a:cxnSpLocks/>
          </p:cNvCxnSpPr>
          <p:nvPr/>
        </p:nvCxnSpPr>
        <p:spPr>
          <a:xfrm flipV="1">
            <a:off x="7968208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760F86ED-3D3F-7FBD-6672-12EBAA78E68D}"/>
              </a:ext>
            </a:extLst>
          </p:cNvPr>
          <p:cNvCxnSpPr>
            <a:cxnSpLocks/>
          </p:cNvCxnSpPr>
          <p:nvPr/>
        </p:nvCxnSpPr>
        <p:spPr>
          <a:xfrm flipV="1">
            <a:off x="8544272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C6D97625-EC73-6E96-6981-E683018BB8E3}"/>
              </a:ext>
            </a:extLst>
          </p:cNvPr>
          <p:cNvCxnSpPr>
            <a:cxnSpLocks/>
          </p:cNvCxnSpPr>
          <p:nvPr/>
        </p:nvCxnSpPr>
        <p:spPr>
          <a:xfrm flipV="1">
            <a:off x="8832304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D2AE25C1-8235-060E-3D4D-14D4B755B3C7}"/>
              </a:ext>
            </a:extLst>
          </p:cNvPr>
          <p:cNvCxnSpPr>
            <a:cxnSpLocks/>
          </p:cNvCxnSpPr>
          <p:nvPr/>
        </p:nvCxnSpPr>
        <p:spPr>
          <a:xfrm flipV="1">
            <a:off x="9120336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F0A374F9-855F-0B69-CA7D-A65E601F69A7}"/>
              </a:ext>
            </a:extLst>
          </p:cNvPr>
          <p:cNvCxnSpPr>
            <a:cxnSpLocks/>
          </p:cNvCxnSpPr>
          <p:nvPr/>
        </p:nvCxnSpPr>
        <p:spPr>
          <a:xfrm flipV="1">
            <a:off x="9408368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0362E78D-0C07-03DC-AB66-3ABF02FD76BE}"/>
              </a:ext>
            </a:extLst>
          </p:cNvPr>
          <p:cNvCxnSpPr>
            <a:cxnSpLocks/>
          </p:cNvCxnSpPr>
          <p:nvPr/>
        </p:nvCxnSpPr>
        <p:spPr>
          <a:xfrm flipV="1">
            <a:off x="9696400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41DCC90F-6BA0-244F-CEB1-CE7FABCF633B}"/>
              </a:ext>
            </a:extLst>
          </p:cNvPr>
          <p:cNvCxnSpPr>
            <a:cxnSpLocks/>
          </p:cNvCxnSpPr>
          <p:nvPr/>
        </p:nvCxnSpPr>
        <p:spPr>
          <a:xfrm flipV="1">
            <a:off x="9984432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2E25B247-028D-C6B5-B8D2-2F38D075BDDF}"/>
              </a:ext>
            </a:extLst>
          </p:cNvPr>
          <p:cNvCxnSpPr>
            <a:cxnSpLocks/>
          </p:cNvCxnSpPr>
          <p:nvPr/>
        </p:nvCxnSpPr>
        <p:spPr>
          <a:xfrm flipV="1">
            <a:off x="10272464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CF30C052-6092-7F23-99BB-0CA79A2C374C}"/>
              </a:ext>
            </a:extLst>
          </p:cNvPr>
          <p:cNvCxnSpPr>
            <a:cxnSpLocks/>
          </p:cNvCxnSpPr>
          <p:nvPr/>
        </p:nvCxnSpPr>
        <p:spPr>
          <a:xfrm flipV="1">
            <a:off x="10560496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20F69D19-0638-41BC-567C-C8DDF0DC52E0}"/>
              </a:ext>
            </a:extLst>
          </p:cNvPr>
          <p:cNvCxnSpPr>
            <a:cxnSpLocks/>
          </p:cNvCxnSpPr>
          <p:nvPr/>
        </p:nvCxnSpPr>
        <p:spPr>
          <a:xfrm flipV="1">
            <a:off x="10848528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Grafik 32">
            <a:extLst>
              <a:ext uri="{FF2B5EF4-FFF2-40B4-BE49-F238E27FC236}">
                <a16:creationId xmlns:a16="http://schemas.microsoft.com/office/drawing/2014/main" id="{F997CD35-EE87-C3FE-6BA4-77F00B1B36CD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8495" y="5385168"/>
            <a:ext cx="256062" cy="313553"/>
          </a:xfrm>
          <a:prstGeom prst="rect">
            <a:avLst/>
          </a:prstGeom>
        </p:spPr>
      </p:pic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A8F07AAC-BC35-A200-94E1-60B9EDE171E9}"/>
              </a:ext>
            </a:extLst>
          </p:cNvPr>
          <p:cNvCxnSpPr>
            <a:cxnSpLocks/>
          </p:cNvCxnSpPr>
          <p:nvPr/>
        </p:nvCxnSpPr>
        <p:spPr>
          <a:xfrm flipV="1">
            <a:off x="8256240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C304398A-426E-D5F7-78E9-CF737DF614C4}"/>
              </a:ext>
            </a:extLst>
          </p:cNvPr>
          <p:cNvCxnSpPr>
            <a:cxnSpLocks/>
          </p:cNvCxnSpPr>
          <p:nvPr/>
        </p:nvCxnSpPr>
        <p:spPr>
          <a:xfrm flipV="1">
            <a:off x="5961067" y="5223392"/>
            <a:ext cx="60235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BAD220B9-4E95-1DF1-1C43-7E3962FF79BE}"/>
              </a:ext>
            </a:extLst>
          </p:cNvPr>
          <p:cNvCxnSpPr>
            <a:cxnSpLocks/>
          </p:cNvCxnSpPr>
          <p:nvPr/>
        </p:nvCxnSpPr>
        <p:spPr>
          <a:xfrm flipV="1">
            <a:off x="6249099" y="5223392"/>
            <a:ext cx="134933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E86A0ED1-CEAB-1AD4-0EFE-9BD06C2A8174}"/>
              </a:ext>
            </a:extLst>
          </p:cNvPr>
          <p:cNvCxnSpPr>
            <a:cxnSpLocks/>
          </p:cNvCxnSpPr>
          <p:nvPr/>
        </p:nvCxnSpPr>
        <p:spPr>
          <a:xfrm flipV="1">
            <a:off x="6537131" y="5223392"/>
            <a:ext cx="62925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CF989316-CFC0-B679-19CD-F1A0915EDE42}"/>
              </a:ext>
            </a:extLst>
          </p:cNvPr>
          <p:cNvCxnSpPr>
            <a:cxnSpLocks/>
          </p:cNvCxnSpPr>
          <p:nvPr/>
        </p:nvCxnSpPr>
        <p:spPr>
          <a:xfrm flipV="1">
            <a:off x="6825163" y="5225366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C33E6F8B-889A-EE71-A35B-9C272A0F0E94}"/>
              </a:ext>
            </a:extLst>
          </p:cNvPr>
          <p:cNvCxnSpPr>
            <a:cxnSpLocks/>
          </p:cNvCxnSpPr>
          <p:nvPr/>
        </p:nvCxnSpPr>
        <p:spPr>
          <a:xfrm flipH="1" flipV="1">
            <a:off x="7032104" y="5223392"/>
            <a:ext cx="81091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 Verbindung mit Pfeil 39">
            <a:extLst>
              <a:ext uri="{FF2B5EF4-FFF2-40B4-BE49-F238E27FC236}">
                <a16:creationId xmlns:a16="http://schemas.microsoft.com/office/drawing/2014/main" id="{9B498DA6-D0EF-5A60-B420-F49AA58530FC}"/>
              </a:ext>
            </a:extLst>
          </p:cNvPr>
          <p:cNvCxnSpPr>
            <a:cxnSpLocks/>
          </p:cNvCxnSpPr>
          <p:nvPr/>
        </p:nvCxnSpPr>
        <p:spPr>
          <a:xfrm flipH="1" flipV="1">
            <a:off x="7270596" y="5223392"/>
            <a:ext cx="130631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3EB907FB-7939-7EEC-A9C4-10D92F14A2CC}"/>
              </a:ext>
            </a:extLst>
          </p:cNvPr>
          <p:cNvCxnSpPr>
            <a:cxnSpLocks/>
          </p:cNvCxnSpPr>
          <p:nvPr/>
        </p:nvCxnSpPr>
        <p:spPr>
          <a:xfrm flipH="1" flipV="1">
            <a:off x="7608168" y="5223392"/>
            <a:ext cx="81091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C4D03C31-2C8E-D07C-4953-E9B3EAF3797F}"/>
              </a:ext>
            </a:extLst>
          </p:cNvPr>
          <p:cNvCxnSpPr>
            <a:cxnSpLocks/>
          </p:cNvCxnSpPr>
          <p:nvPr/>
        </p:nvCxnSpPr>
        <p:spPr>
          <a:xfrm flipV="1">
            <a:off x="7977291" y="5225366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id="{E85CE8C3-6118-C5F8-9AD5-F8850DE877B1}"/>
              </a:ext>
            </a:extLst>
          </p:cNvPr>
          <p:cNvCxnSpPr>
            <a:cxnSpLocks/>
          </p:cNvCxnSpPr>
          <p:nvPr/>
        </p:nvCxnSpPr>
        <p:spPr>
          <a:xfrm flipV="1">
            <a:off x="8553355" y="5223392"/>
            <a:ext cx="134933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727473A4-D180-2C2A-D2A9-2ECA07F2A354}"/>
              </a:ext>
            </a:extLst>
          </p:cNvPr>
          <p:cNvCxnSpPr>
            <a:cxnSpLocks/>
          </p:cNvCxnSpPr>
          <p:nvPr/>
        </p:nvCxnSpPr>
        <p:spPr>
          <a:xfrm flipV="1">
            <a:off x="8841387" y="5223392"/>
            <a:ext cx="62925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 Verbindung mit Pfeil 45">
            <a:extLst>
              <a:ext uri="{FF2B5EF4-FFF2-40B4-BE49-F238E27FC236}">
                <a16:creationId xmlns:a16="http://schemas.microsoft.com/office/drawing/2014/main" id="{2BEF8229-BF6B-14BA-BFBD-4D9CE73344B7}"/>
              </a:ext>
            </a:extLst>
          </p:cNvPr>
          <p:cNvCxnSpPr>
            <a:cxnSpLocks/>
          </p:cNvCxnSpPr>
          <p:nvPr/>
        </p:nvCxnSpPr>
        <p:spPr>
          <a:xfrm flipV="1">
            <a:off x="9129419" y="5225366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 Verbindung mit Pfeil 46">
            <a:extLst>
              <a:ext uri="{FF2B5EF4-FFF2-40B4-BE49-F238E27FC236}">
                <a16:creationId xmlns:a16="http://schemas.microsoft.com/office/drawing/2014/main" id="{9D213344-4CE8-67BC-DE9C-869F8BFD2D7A}"/>
              </a:ext>
            </a:extLst>
          </p:cNvPr>
          <p:cNvCxnSpPr>
            <a:cxnSpLocks/>
          </p:cNvCxnSpPr>
          <p:nvPr/>
        </p:nvCxnSpPr>
        <p:spPr>
          <a:xfrm flipH="1" flipV="1">
            <a:off x="9336360" y="5223392"/>
            <a:ext cx="81091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 Verbindung mit Pfeil 47">
            <a:extLst>
              <a:ext uri="{FF2B5EF4-FFF2-40B4-BE49-F238E27FC236}">
                <a16:creationId xmlns:a16="http://schemas.microsoft.com/office/drawing/2014/main" id="{4FCC1206-C0E9-7C60-8F73-666F02731DD3}"/>
              </a:ext>
            </a:extLst>
          </p:cNvPr>
          <p:cNvCxnSpPr>
            <a:cxnSpLocks/>
          </p:cNvCxnSpPr>
          <p:nvPr/>
        </p:nvCxnSpPr>
        <p:spPr>
          <a:xfrm flipH="1" flipV="1">
            <a:off x="9552384" y="5223392"/>
            <a:ext cx="153099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Gerade Verbindung mit Pfeil 48">
            <a:extLst>
              <a:ext uri="{FF2B5EF4-FFF2-40B4-BE49-F238E27FC236}">
                <a16:creationId xmlns:a16="http://schemas.microsoft.com/office/drawing/2014/main" id="{4E939A32-478D-806D-D3F6-BAEEFDFF9A22}"/>
              </a:ext>
            </a:extLst>
          </p:cNvPr>
          <p:cNvCxnSpPr>
            <a:cxnSpLocks/>
          </p:cNvCxnSpPr>
          <p:nvPr/>
        </p:nvCxnSpPr>
        <p:spPr>
          <a:xfrm flipH="1" flipV="1">
            <a:off x="9912424" y="5223392"/>
            <a:ext cx="81091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Gerade Verbindung mit Pfeil 49">
            <a:extLst>
              <a:ext uri="{FF2B5EF4-FFF2-40B4-BE49-F238E27FC236}">
                <a16:creationId xmlns:a16="http://schemas.microsoft.com/office/drawing/2014/main" id="{B6B3821C-F339-4550-A37A-D97BE3B7684B}"/>
              </a:ext>
            </a:extLst>
          </p:cNvPr>
          <p:cNvCxnSpPr>
            <a:cxnSpLocks/>
          </p:cNvCxnSpPr>
          <p:nvPr/>
        </p:nvCxnSpPr>
        <p:spPr>
          <a:xfrm flipV="1">
            <a:off x="10281547" y="5225366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Gerade Verbindung mit Pfeil 50">
            <a:extLst>
              <a:ext uri="{FF2B5EF4-FFF2-40B4-BE49-F238E27FC236}">
                <a16:creationId xmlns:a16="http://schemas.microsoft.com/office/drawing/2014/main" id="{9312E887-9A8C-B749-90D4-633C033FD15C}"/>
              </a:ext>
            </a:extLst>
          </p:cNvPr>
          <p:cNvCxnSpPr>
            <a:cxnSpLocks/>
          </p:cNvCxnSpPr>
          <p:nvPr/>
        </p:nvCxnSpPr>
        <p:spPr>
          <a:xfrm flipV="1">
            <a:off x="10569579" y="5223392"/>
            <a:ext cx="62925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Gerade Verbindung mit Pfeil 51">
            <a:extLst>
              <a:ext uri="{FF2B5EF4-FFF2-40B4-BE49-F238E27FC236}">
                <a16:creationId xmlns:a16="http://schemas.microsoft.com/office/drawing/2014/main" id="{8183B7BF-A41A-E5C4-EB4A-5454160710B7}"/>
              </a:ext>
            </a:extLst>
          </p:cNvPr>
          <p:cNvCxnSpPr>
            <a:cxnSpLocks/>
          </p:cNvCxnSpPr>
          <p:nvPr/>
        </p:nvCxnSpPr>
        <p:spPr>
          <a:xfrm flipV="1">
            <a:off x="10857611" y="5223392"/>
            <a:ext cx="179835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Gerade Verbindung mit Pfeil 160">
            <a:extLst>
              <a:ext uri="{FF2B5EF4-FFF2-40B4-BE49-F238E27FC236}">
                <a16:creationId xmlns:a16="http://schemas.microsoft.com/office/drawing/2014/main" id="{108FDEEB-6C7D-0302-B090-071A53286400}"/>
              </a:ext>
            </a:extLst>
          </p:cNvPr>
          <p:cNvCxnSpPr>
            <a:cxnSpLocks/>
          </p:cNvCxnSpPr>
          <p:nvPr/>
        </p:nvCxnSpPr>
        <p:spPr>
          <a:xfrm flipV="1">
            <a:off x="8256240" y="5223392"/>
            <a:ext cx="7207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itel 1">
            <a:extLst>
              <a:ext uri="{FF2B5EF4-FFF2-40B4-BE49-F238E27FC236}">
                <a16:creationId xmlns:a16="http://schemas.microsoft.com/office/drawing/2014/main" id="{1ABEBEFB-843A-CFF8-12E9-20EF9DB45A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8112471" cy="1224111"/>
          </a:xfrm>
        </p:spPr>
        <p:txBody>
          <a:bodyPr/>
          <a:lstStyle/>
          <a:p>
            <a:r>
              <a:rPr lang="en-US" dirty="0"/>
              <a:t>Bloch Theory of</a:t>
            </a:r>
            <a:br>
              <a:rPr lang="en-US" dirty="0"/>
            </a:br>
            <a:r>
              <a:rPr lang="en-US" dirty="0"/>
              <a:t>Ferromagnetism</a:t>
            </a:r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57982662-3552-31BA-7B30-BBB72C0607C1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191" y="1932014"/>
            <a:ext cx="4913917" cy="1022775"/>
          </a:xfrm>
          <a:prstGeom prst="rect">
            <a:avLst/>
          </a:prstGeom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id="{4CD158F5-497D-8833-4807-26F49651A5EF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1589" y="3850219"/>
            <a:ext cx="1285702" cy="249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6992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4663C7-45FE-AF79-535E-33E523969C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AA5ACD5-2235-DDE0-97FA-23E733BDB5C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Search for eigenstates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Not an eigenstate anymore.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The total magnetization was reduced by 1!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Hence we can guess an eigenstate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8C278B2-AE57-AE98-6DD1-1B3D9A5FDC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E5DD7A4-DA4B-5A9C-F1F4-45BF01052E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14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99F70C54-775A-D3BB-282A-8ECE6F3EF0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4CCE05EB-D845-BECD-11D4-10BE583223D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252" y="3182159"/>
            <a:ext cx="2641115" cy="303709"/>
          </a:xfrm>
          <a:prstGeom prst="rect">
            <a:avLst/>
          </a:prstGeom>
        </p:spPr>
      </p:pic>
      <p:cxnSp>
        <p:nvCxnSpPr>
          <p:cNvPr id="2" name="Gerade Verbindung mit Pfeil 1">
            <a:extLst>
              <a:ext uri="{FF2B5EF4-FFF2-40B4-BE49-F238E27FC236}">
                <a16:creationId xmlns:a16="http://schemas.microsoft.com/office/drawing/2014/main" id="{0F770C72-1A6B-2B8B-0D95-D6842CCFA15F}"/>
              </a:ext>
            </a:extLst>
          </p:cNvPr>
          <p:cNvCxnSpPr>
            <a:cxnSpLocks/>
          </p:cNvCxnSpPr>
          <p:nvPr/>
        </p:nvCxnSpPr>
        <p:spPr>
          <a:xfrm flipV="1">
            <a:off x="5951984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00E59B63-6E83-E471-21B1-F7ABA83242A5}"/>
              </a:ext>
            </a:extLst>
          </p:cNvPr>
          <p:cNvCxnSpPr>
            <a:cxnSpLocks/>
          </p:cNvCxnSpPr>
          <p:nvPr/>
        </p:nvCxnSpPr>
        <p:spPr>
          <a:xfrm flipV="1">
            <a:off x="6240016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CB3C8FA4-A154-E461-F304-59770896057B}"/>
              </a:ext>
            </a:extLst>
          </p:cNvPr>
          <p:cNvCxnSpPr>
            <a:cxnSpLocks/>
          </p:cNvCxnSpPr>
          <p:nvPr/>
        </p:nvCxnSpPr>
        <p:spPr>
          <a:xfrm flipV="1">
            <a:off x="6528048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1EC33FB9-1C43-D4D2-5DD3-0AF5EA58D342}"/>
              </a:ext>
            </a:extLst>
          </p:cNvPr>
          <p:cNvCxnSpPr>
            <a:cxnSpLocks/>
          </p:cNvCxnSpPr>
          <p:nvPr/>
        </p:nvCxnSpPr>
        <p:spPr>
          <a:xfrm flipV="1">
            <a:off x="6816080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4D0652AE-5A96-AE75-C994-FE50CB1D747F}"/>
              </a:ext>
            </a:extLst>
          </p:cNvPr>
          <p:cNvCxnSpPr>
            <a:cxnSpLocks/>
          </p:cNvCxnSpPr>
          <p:nvPr/>
        </p:nvCxnSpPr>
        <p:spPr>
          <a:xfrm flipV="1">
            <a:off x="7104112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93CA9060-8207-360D-501D-952A25A30631}"/>
              </a:ext>
            </a:extLst>
          </p:cNvPr>
          <p:cNvCxnSpPr>
            <a:cxnSpLocks/>
          </p:cNvCxnSpPr>
          <p:nvPr/>
        </p:nvCxnSpPr>
        <p:spPr>
          <a:xfrm flipV="1">
            <a:off x="7392144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B327CD35-BFAF-0C5B-CBAD-A27A2B73EB82}"/>
              </a:ext>
            </a:extLst>
          </p:cNvPr>
          <p:cNvCxnSpPr>
            <a:cxnSpLocks/>
          </p:cNvCxnSpPr>
          <p:nvPr/>
        </p:nvCxnSpPr>
        <p:spPr>
          <a:xfrm flipV="1">
            <a:off x="7680176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C5507C8F-A225-680E-22C2-29DED5604174}"/>
              </a:ext>
            </a:extLst>
          </p:cNvPr>
          <p:cNvCxnSpPr>
            <a:cxnSpLocks/>
          </p:cNvCxnSpPr>
          <p:nvPr/>
        </p:nvCxnSpPr>
        <p:spPr>
          <a:xfrm flipV="1">
            <a:off x="7968208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89E393B4-D2CE-33C1-C04E-EF243EA98F4A}"/>
              </a:ext>
            </a:extLst>
          </p:cNvPr>
          <p:cNvCxnSpPr>
            <a:cxnSpLocks/>
          </p:cNvCxnSpPr>
          <p:nvPr/>
        </p:nvCxnSpPr>
        <p:spPr>
          <a:xfrm flipV="1">
            <a:off x="8544272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28DE9333-A454-767E-705A-04B19FA56124}"/>
              </a:ext>
            </a:extLst>
          </p:cNvPr>
          <p:cNvCxnSpPr>
            <a:cxnSpLocks/>
          </p:cNvCxnSpPr>
          <p:nvPr/>
        </p:nvCxnSpPr>
        <p:spPr>
          <a:xfrm flipV="1">
            <a:off x="8832304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8DBFC918-6725-0F18-B100-C70A7B337045}"/>
              </a:ext>
            </a:extLst>
          </p:cNvPr>
          <p:cNvCxnSpPr>
            <a:cxnSpLocks/>
          </p:cNvCxnSpPr>
          <p:nvPr/>
        </p:nvCxnSpPr>
        <p:spPr>
          <a:xfrm flipV="1">
            <a:off x="9120336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48025630-592B-52F3-4D2D-4E0FAF92D5A4}"/>
              </a:ext>
            </a:extLst>
          </p:cNvPr>
          <p:cNvCxnSpPr>
            <a:cxnSpLocks/>
          </p:cNvCxnSpPr>
          <p:nvPr/>
        </p:nvCxnSpPr>
        <p:spPr>
          <a:xfrm flipV="1">
            <a:off x="9408368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512938B2-DD48-6274-950A-21EBA64EBEA4}"/>
              </a:ext>
            </a:extLst>
          </p:cNvPr>
          <p:cNvCxnSpPr>
            <a:cxnSpLocks/>
          </p:cNvCxnSpPr>
          <p:nvPr/>
        </p:nvCxnSpPr>
        <p:spPr>
          <a:xfrm flipV="1">
            <a:off x="9696400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3CEB8C1B-E0F9-C66E-BD35-6F2391D1E66A}"/>
              </a:ext>
            </a:extLst>
          </p:cNvPr>
          <p:cNvCxnSpPr>
            <a:cxnSpLocks/>
          </p:cNvCxnSpPr>
          <p:nvPr/>
        </p:nvCxnSpPr>
        <p:spPr>
          <a:xfrm flipV="1">
            <a:off x="9984432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DCD09F8B-C3AC-24BF-38D0-1FA5285E4004}"/>
              </a:ext>
            </a:extLst>
          </p:cNvPr>
          <p:cNvCxnSpPr>
            <a:cxnSpLocks/>
          </p:cNvCxnSpPr>
          <p:nvPr/>
        </p:nvCxnSpPr>
        <p:spPr>
          <a:xfrm flipV="1">
            <a:off x="10272464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FF121F15-D7CE-9561-15F0-BE298423AF63}"/>
              </a:ext>
            </a:extLst>
          </p:cNvPr>
          <p:cNvCxnSpPr>
            <a:cxnSpLocks/>
          </p:cNvCxnSpPr>
          <p:nvPr/>
        </p:nvCxnSpPr>
        <p:spPr>
          <a:xfrm flipV="1">
            <a:off x="10560496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AC43D02C-3E8F-655A-3460-3832F6AA96E0}"/>
              </a:ext>
            </a:extLst>
          </p:cNvPr>
          <p:cNvCxnSpPr>
            <a:cxnSpLocks/>
          </p:cNvCxnSpPr>
          <p:nvPr/>
        </p:nvCxnSpPr>
        <p:spPr>
          <a:xfrm flipV="1">
            <a:off x="10848528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Grafik 32">
            <a:extLst>
              <a:ext uri="{FF2B5EF4-FFF2-40B4-BE49-F238E27FC236}">
                <a16:creationId xmlns:a16="http://schemas.microsoft.com/office/drawing/2014/main" id="{1B331BFD-4FCF-55D2-1BE5-6B4ABCA842A0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8495" y="5385168"/>
            <a:ext cx="256062" cy="313553"/>
          </a:xfrm>
          <a:prstGeom prst="rect">
            <a:avLst/>
          </a:prstGeom>
        </p:spPr>
      </p:pic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F48D75A6-593F-1833-60B4-00600F949B46}"/>
              </a:ext>
            </a:extLst>
          </p:cNvPr>
          <p:cNvCxnSpPr>
            <a:cxnSpLocks/>
          </p:cNvCxnSpPr>
          <p:nvPr/>
        </p:nvCxnSpPr>
        <p:spPr>
          <a:xfrm flipV="1">
            <a:off x="8256240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79874570-8B4D-5AB7-17AD-193238ECC214}"/>
              </a:ext>
            </a:extLst>
          </p:cNvPr>
          <p:cNvCxnSpPr>
            <a:cxnSpLocks/>
          </p:cNvCxnSpPr>
          <p:nvPr/>
        </p:nvCxnSpPr>
        <p:spPr>
          <a:xfrm flipV="1">
            <a:off x="5961067" y="5223392"/>
            <a:ext cx="60235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38F26EAE-D4B7-70C3-7B29-4CE060D9D2AB}"/>
              </a:ext>
            </a:extLst>
          </p:cNvPr>
          <p:cNvCxnSpPr>
            <a:cxnSpLocks/>
          </p:cNvCxnSpPr>
          <p:nvPr/>
        </p:nvCxnSpPr>
        <p:spPr>
          <a:xfrm flipV="1">
            <a:off x="6249099" y="5223392"/>
            <a:ext cx="134933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B5BA8C0B-73C9-9321-6403-E86FC7AE680B}"/>
              </a:ext>
            </a:extLst>
          </p:cNvPr>
          <p:cNvCxnSpPr>
            <a:cxnSpLocks/>
          </p:cNvCxnSpPr>
          <p:nvPr/>
        </p:nvCxnSpPr>
        <p:spPr>
          <a:xfrm flipV="1">
            <a:off x="6537131" y="5223392"/>
            <a:ext cx="62925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313CC34D-8688-CA1F-7D4B-161FA88CE4DB}"/>
              </a:ext>
            </a:extLst>
          </p:cNvPr>
          <p:cNvCxnSpPr>
            <a:cxnSpLocks/>
          </p:cNvCxnSpPr>
          <p:nvPr/>
        </p:nvCxnSpPr>
        <p:spPr>
          <a:xfrm flipV="1">
            <a:off x="6825163" y="5225366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1BBA6E3A-88A0-93C1-567D-C6F8103086C2}"/>
              </a:ext>
            </a:extLst>
          </p:cNvPr>
          <p:cNvCxnSpPr>
            <a:cxnSpLocks/>
          </p:cNvCxnSpPr>
          <p:nvPr/>
        </p:nvCxnSpPr>
        <p:spPr>
          <a:xfrm flipH="1" flipV="1">
            <a:off x="7032104" y="5223392"/>
            <a:ext cx="81091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 Verbindung mit Pfeil 39">
            <a:extLst>
              <a:ext uri="{FF2B5EF4-FFF2-40B4-BE49-F238E27FC236}">
                <a16:creationId xmlns:a16="http://schemas.microsoft.com/office/drawing/2014/main" id="{CF22840C-51F9-C56C-303F-763B1BE481DF}"/>
              </a:ext>
            </a:extLst>
          </p:cNvPr>
          <p:cNvCxnSpPr>
            <a:cxnSpLocks/>
          </p:cNvCxnSpPr>
          <p:nvPr/>
        </p:nvCxnSpPr>
        <p:spPr>
          <a:xfrm flipH="1" flipV="1">
            <a:off x="7270596" y="5223392"/>
            <a:ext cx="130631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23D86F3D-DC47-3B34-00EB-17FECDB1FBE9}"/>
              </a:ext>
            </a:extLst>
          </p:cNvPr>
          <p:cNvCxnSpPr>
            <a:cxnSpLocks/>
          </p:cNvCxnSpPr>
          <p:nvPr/>
        </p:nvCxnSpPr>
        <p:spPr>
          <a:xfrm flipH="1" flipV="1">
            <a:off x="7608168" y="5223392"/>
            <a:ext cx="81091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9C1C5D3E-A700-F9B7-DD53-4AA00906EB7F}"/>
              </a:ext>
            </a:extLst>
          </p:cNvPr>
          <p:cNvCxnSpPr>
            <a:cxnSpLocks/>
          </p:cNvCxnSpPr>
          <p:nvPr/>
        </p:nvCxnSpPr>
        <p:spPr>
          <a:xfrm flipV="1">
            <a:off x="7977291" y="5225366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id="{91FC2C67-C9B3-2B88-2177-7EF287403112}"/>
              </a:ext>
            </a:extLst>
          </p:cNvPr>
          <p:cNvCxnSpPr>
            <a:cxnSpLocks/>
          </p:cNvCxnSpPr>
          <p:nvPr/>
        </p:nvCxnSpPr>
        <p:spPr>
          <a:xfrm flipV="1">
            <a:off x="8553355" y="5223392"/>
            <a:ext cx="134933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499EB8D6-7689-DD2B-47C3-9B7A24BAF46A}"/>
              </a:ext>
            </a:extLst>
          </p:cNvPr>
          <p:cNvCxnSpPr>
            <a:cxnSpLocks/>
          </p:cNvCxnSpPr>
          <p:nvPr/>
        </p:nvCxnSpPr>
        <p:spPr>
          <a:xfrm flipV="1">
            <a:off x="8841387" y="5223392"/>
            <a:ext cx="62925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 Verbindung mit Pfeil 45">
            <a:extLst>
              <a:ext uri="{FF2B5EF4-FFF2-40B4-BE49-F238E27FC236}">
                <a16:creationId xmlns:a16="http://schemas.microsoft.com/office/drawing/2014/main" id="{0B1E6B20-8B2A-CDCD-321E-4551C98ED5B9}"/>
              </a:ext>
            </a:extLst>
          </p:cNvPr>
          <p:cNvCxnSpPr>
            <a:cxnSpLocks/>
          </p:cNvCxnSpPr>
          <p:nvPr/>
        </p:nvCxnSpPr>
        <p:spPr>
          <a:xfrm flipV="1">
            <a:off x="9129419" y="5225366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 Verbindung mit Pfeil 46">
            <a:extLst>
              <a:ext uri="{FF2B5EF4-FFF2-40B4-BE49-F238E27FC236}">
                <a16:creationId xmlns:a16="http://schemas.microsoft.com/office/drawing/2014/main" id="{BADFE679-8B1C-7646-7AB2-A46E3B25E891}"/>
              </a:ext>
            </a:extLst>
          </p:cNvPr>
          <p:cNvCxnSpPr>
            <a:cxnSpLocks/>
          </p:cNvCxnSpPr>
          <p:nvPr/>
        </p:nvCxnSpPr>
        <p:spPr>
          <a:xfrm flipH="1" flipV="1">
            <a:off x="9336360" y="5223392"/>
            <a:ext cx="81091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 Verbindung mit Pfeil 47">
            <a:extLst>
              <a:ext uri="{FF2B5EF4-FFF2-40B4-BE49-F238E27FC236}">
                <a16:creationId xmlns:a16="http://schemas.microsoft.com/office/drawing/2014/main" id="{ED373386-6AEF-F4B5-4559-634916C7F356}"/>
              </a:ext>
            </a:extLst>
          </p:cNvPr>
          <p:cNvCxnSpPr>
            <a:cxnSpLocks/>
          </p:cNvCxnSpPr>
          <p:nvPr/>
        </p:nvCxnSpPr>
        <p:spPr>
          <a:xfrm flipH="1" flipV="1">
            <a:off x="9552384" y="5223392"/>
            <a:ext cx="153099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Gerade Verbindung mit Pfeil 48">
            <a:extLst>
              <a:ext uri="{FF2B5EF4-FFF2-40B4-BE49-F238E27FC236}">
                <a16:creationId xmlns:a16="http://schemas.microsoft.com/office/drawing/2014/main" id="{591A7FCD-0E32-251E-2C9A-9B54925FFA10}"/>
              </a:ext>
            </a:extLst>
          </p:cNvPr>
          <p:cNvCxnSpPr>
            <a:cxnSpLocks/>
          </p:cNvCxnSpPr>
          <p:nvPr/>
        </p:nvCxnSpPr>
        <p:spPr>
          <a:xfrm flipH="1" flipV="1">
            <a:off x="9912424" y="5223392"/>
            <a:ext cx="81091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Gerade Verbindung mit Pfeil 49">
            <a:extLst>
              <a:ext uri="{FF2B5EF4-FFF2-40B4-BE49-F238E27FC236}">
                <a16:creationId xmlns:a16="http://schemas.microsoft.com/office/drawing/2014/main" id="{8CACAE0C-725C-2D75-7E1E-5F02179145F3}"/>
              </a:ext>
            </a:extLst>
          </p:cNvPr>
          <p:cNvCxnSpPr>
            <a:cxnSpLocks/>
          </p:cNvCxnSpPr>
          <p:nvPr/>
        </p:nvCxnSpPr>
        <p:spPr>
          <a:xfrm flipV="1">
            <a:off x="10281547" y="5225366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Gerade Verbindung mit Pfeil 50">
            <a:extLst>
              <a:ext uri="{FF2B5EF4-FFF2-40B4-BE49-F238E27FC236}">
                <a16:creationId xmlns:a16="http://schemas.microsoft.com/office/drawing/2014/main" id="{5083B457-5664-3DE1-F48C-F54E50A44F4D}"/>
              </a:ext>
            </a:extLst>
          </p:cNvPr>
          <p:cNvCxnSpPr>
            <a:cxnSpLocks/>
          </p:cNvCxnSpPr>
          <p:nvPr/>
        </p:nvCxnSpPr>
        <p:spPr>
          <a:xfrm flipV="1">
            <a:off x="10569579" y="5223392"/>
            <a:ext cx="62925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Gerade Verbindung mit Pfeil 51">
            <a:extLst>
              <a:ext uri="{FF2B5EF4-FFF2-40B4-BE49-F238E27FC236}">
                <a16:creationId xmlns:a16="http://schemas.microsoft.com/office/drawing/2014/main" id="{25CC1673-46D3-8A30-A2BF-9A58AC00C59E}"/>
              </a:ext>
            </a:extLst>
          </p:cNvPr>
          <p:cNvCxnSpPr>
            <a:cxnSpLocks/>
          </p:cNvCxnSpPr>
          <p:nvPr/>
        </p:nvCxnSpPr>
        <p:spPr>
          <a:xfrm flipV="1">
            <a:off x="10857611" y="5223392"/>
            <a:ext cx="179835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Gerade Verbindung mit Pfeil 160">
            <a:extLst>
              <a:ext uri="{FF2B5EF4-FFF2-40B4-BE49-F238E27FC236}">
                <a16:creationId xmlns:a16="http://schemas.microsoft.com/office/drawing/2014/main" id="{D0545DE4-5BA6-4D74-D9D3-DF2DD6F89A8F}"/>
              </a:ext>
            </a:extLst>
          </p:cNvPr>
          <p:cNvCxnSpPr>
            <a:cxnSpLocks/>
          </p:cNvCxnSpPr>
          <p:nvPr/>
        </p:nvCxnSpPr>
        <p:spPr>
          <a:xfrm flipV="1">
            <a:off x="8256240" y="5223392"/>
            <a:ext cx="7207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itel 1">
            <a:extLst>
              <a:ext uri="{FF2B5EF4-FFF2-40B4-BE49-F238E27FC236}">
                <a16:creationId xmlns:a16="http://schemas.microsoft.com/office/drawing/2014/main" id="{F15DAEAE-ED90-BAD0-004B-E865B7A20F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8112471" cy="1224111"/>
          </a:xfrm>
        </p:spPr>
        <p:txBody>
          <a:bodyPr/>
          <a:lstStyle/>
          <a:p>
            <a:r>
              <a:rPr lang="en-US" dirty="0"/>
              <a:t>Bloch Theory of</a:t>
            </a:r>
            <a:br>
              <a:rPr lang="en-US" dirty="0"/>
            </a:br>
            <a:r>
              <a:rPr lang="en-US" dirty="0"/>
              <a:t>Ferromagnetism</a:t>
            </a:r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5F8D476B-5200-0C1A-B26D-3103E55D96D2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191" y="1932014"/>
            <a:ext cx="4913917" cy="1022775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172664CC-3F0E-474F-B2CD-C764E2A99E10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702" y="3846378"/>
            <a:ext cx="1245049" cy="381134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B7B10F48-31F4-DDC6-73CB-C3381B9CC8D4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7331" y="4447186"/>
            <a:ext cx="3348631" cy="63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3718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F2B447-5FA1-7125-68A6-BD438520E5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>
            <a:extLst>
              <a:ext uri="{FF2B5EF4-FFF2-40B4-BE49-F238E27FC236}">
                <a16:creationId xmlns:a16="http://schemas.microsoft.com/office/drawing/2014/main" id="{2B6C4E29-E860-AC43-D957-F8C10BC1BF6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0013" y="3986610"/>
            <a:ext cx="3282327" cy="633240"/>
          </a:xfrm>
          <a:prstGeom prst="rect">
            <a:avLst/>
          </a:prstGeom>
        </p:spPr>
      </p:pic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9F18204-ACF3-7508-1BCA-C4D69AE17C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F787078-C742-27FE-6AF8-E0EEEB2124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15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186B2F4B-834F-C2CE-5CD8-D1AD307EF9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78038F4C-090E-A42F-5741-645D6509A7EB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252" y="3182159"/>
            <a:ext cx="2641115" cy="303709"/>
          </a:xfrm>
          <a:prstGeom prst="rect">
            <a:avLst/>
          </a:prstGeom>
        </p:spPr>
      </p:pic>
      <p:sp>
        <p:nvSpPr>
          <p:cNvPr id="12" name="Rechteck 11">
            <a:extLst>
              <a:ext uri="{FF2B5EF4-FFF2-40B4-BE49-F238E27FC236}">
                <a16:creationId xmlns:a16="http://schemas.microsoft.com/office/drawing/2014/main" id="{7C35FA95-8948-80AA-A6B8-2DD3C97B860B}"/>
              </a:ext>
            </a:extLst>
          </p:cNvPr>
          <p:cNvSpPr/>
          <p:nvPr/>
        </p:nvSpPr>
        <p:spPr>
          <a:xfrm>
            <a:off x="8195373" y="5230173"/>
            <a:ext cx="1368089" cy="6204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" name="Gerade Verbindung mit Pfeil 1">
            <a:extLst>
              <a:ext uri="{FF2B5EF4-FFF2-40B4-BE49-F238E27FC236}">
                <a16:creationId xmlns:a16="http://schemas.microsoft.com/office/drawing/2014/main" id="{0046BCF9-250B-658F-5E39-B2895A108C59}"/>
              </a:ext>
            </a:extLst>
          </p:cNvPr>
          <p:cNvCxnSpPr>
            <a:cxnSpLocks/>
          </p:cNvCxnSpPr>
          <p:nvPr/>
        </p:nvCxnSpPr>
        <p:spPr>
          <a:xfrm flipV="1">
            <a:off x="5951984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D16CE9AB-A9A8-235C-49E2-D2DD5C5B7E10}"/>
              </a:ext>
            </a:extLst>
          </p:cNvPr>
          <p:cNvCxnSpPr>
            <a:cxnSpLocks/>
          </p:cNvCxnSpPr>
          <p:nvPr/>
        </p:nvCxnSpPr>
        <p:spPr>
          <a:xfrm flipV="1">
            <a:off x="6240016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D0777B03-3AEA-DAA8-4148-D649222E6EC1}"/>
              </a:ext>
            </a:extLst>
          </p:cNvPr>
          <p:cNvCxnSpPr>
            <a:cxnSpLocks/>
          </p:cNvCxnSpPr>
          <p:nvPr/>
        </p:nvCxnSpPr>
        <p:spPr>
          <a:xfrm flipV="1">
            <a:off x="6528048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A55FA290-DDDA-63F3-15D0-A012B8B764BC}"/>
              </a:ext>
            </a:extLst>
          </p:cNvPr>
          <p:cNvCxnSpPr>
            <a:cxnSpLocks/>
          </p:cNvCxnSpPr>
          <p:nvPr/>
        </p:nvCxnSpPr>
        <p:spPr>
          <a:xfrm flipV="1">
            <a:off x="6816080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4582ADA9-C2E0-011E-D1DF-94C738D5F5FC}"/>
              </a:ext>
            </a:extLst>
          </p:cNvPr>
          <p:cNvCxnSpPr>
            <a:cxnSpLocks/>
          </p:cNvCxnSpPr>
          <p:nvPr/>
        </p:nvCxnSpPr>
        <p:spPr>
          <a:xfrm flipV="1">
            <a:off x="7104112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0100878C-36DE-7387-293E-37025D7FE7EA}"/>
              </a:ext>
            </a:extLst>
          </p:cNvPr>
          <p:cNvCxnSpPr>
            <a:cxnSpLocks/>
          </p:cNvCxnSpPr>
          <p:nvPr/>
        </p:nvCxnSpPr>
        <p:spPr>
          <a:xfrm flipV="1">
            <a:off x="7392144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5B6E0213-F1B8-F1F3-E4F9-844C45E86C68}"/>
              </a:ext>
            </a:extLst>
          </p:cNvPr>
          <p:cNvCxnSpPr>
            <a:cxnSpLocks/>
          </p:cNvCxnSpPr>
          <p:nvPr/>
        </p:nvCxnSpPr>
        <p:spPr>
          <a:xfrm flipV="1">
            <a:off x="7680176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2B752F67-5C68-46DC-9D4D-41CB23304259}"/>
              </a:ext>
            </a:extLst>
          </p:cNvPr>
          <p:cNvCxnSpPr>
            <a:cxnSpLocks/>
          </p:cNvCxnSpPr>
          <p:nvPr/>
        </p:nvCxnSpPr>
        <p:spPr>
          <a:xfrm flipV="1">
            <a:off x="7968208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C583629D-E080-9FD7-8345-CA7C58E0622F}"/>
              </a:ext>
            </a:extLst>
          </p:cNvPr>
          <p:cNvCxnSpPr>
            <a:cxnSpLocks/>
          </p:cNvCxnSpPr>
          <p:nvPr/>
        </p:nvCxnSpPr>
        <p:spPr>
          <a:xfrm flipV="1">
            <a:off x="8544272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B9DB7645-1522-0EC2-935C-72091FA05737}"/>
              </a:ext>
            </a:extLst>
          </p:cNvPr>
          <p:cNvCxnSpPr>
            <a:cxnSpLocks/>
          </p:cNvCxnSpPr>
          <p:nvPr/>
        </p:nvCxnSpPr>
        <p:spPr>
          <a:xfrm flipV="1">
            <a:off x="8832304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F062E834-699C-D3F9-6CF3-92CF15CB3912}"/>
              </a:ext>
            </a:extLst>
          </p:cNvPr>
          <p:cNvCxnSpPr>
            <a:cxnSpLocks/>
          </p:cNvCxnSpPr>
          <p:nvPr/>
        </p:nvCxnSpPr>
        <p:spPr>
          <a:xfrm flipV="1">
            <a:off x="9120336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0EA1CABF-5BC0-6F98-4267-9F4417050157}"/>
              </a:ext>
            </a:extLst>
          </p:cNvPr>
          <p:cNvCxnSpPr>
            <a:cxnSpLocks/>
          </p:cNvCxnSpPr>
          <p:nvPr/>
        </p:nvCxnSpPr>
        <p:spPr>
          <a:xfrm flipV="1">
            <a:off x="9408368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D052D600-9D5C-BE9E-1AC9-51648A02E0F2}"/>
              </a:ext>
            </a:extLst>
          </p:cNvPr>
          <p:cNvCxnSpPr>
            <a:cxnSpLocks/>
          </p:cNvCxnSpPr>
          <p:nvPr/>
        </p:nvCxnSpPr>
        <p:spPr>
          <a:xfrm flipV="1">
            <a:off x="9696400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4FD0F5F7-B93F-DA9E-EFF8-1B749F83A289}"/>
              </a:ext>
            </a:extLst>
          </p:cNvPr>
          <p:cNvCxnSpPr>
            <a:cxnSpLocks/>
          </p:cNvCxnSpPr>
          <p:nvPr/>
        </p:nvCxnSpPr>
        <p:spPr>
          <a:xfrm flipV="1">
            <a:off x="9984432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BE218744-CC40-EA72-C210-587A0D4E078E}"/>
              </a:ext>
            </a:extLst>
          </p:cNvPr>
          <p:cNvCxnSpPr>
            <a:cxnSpLocks/>
          </p:cNvCxnSpPr>
          <p:nvPr/>
        </p:nvCxnSpPr>
        <p:spPr>
          <a:xfrm flipV="1">
            <a:off x="10272464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A9D5ECCD-5BFF-2C3C-DEAD-C8CDBEDFC9EB}"/>
              </a:ext>
            </a:extLst>
          </p:cNvPr>
          <p:cNvCxnSpPr>
            <a:cxnSpLocks/>
          </p:cNvCxnSpPr>
          <p:nvPr/>
        </p:nvCxnSpPr>
        <p:spPr>
          <a:xfrm flipV="1">
            <a:off x="10560496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E0962028-630E-5B3E-4C76-EC27DAAD7AA7}"/>
              </a:ext>
            </a:extLst>
          </p:cNvPr>
          <p:cNvCxnSpPr>
            <a:cxnSpLocks/>
          </p:cNvCxnSpPr>
          <p:nvPr/>
        </p:nvCxnSpPr>
        <p:spPr>
          <a:xfrm flipV="1">
            <a:off x="10848528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Grafik 27">
            <a:extLst>
              <a:ext uri="{FF2B5EF4-FFF2-40B4-BE49-F238E27FC236}">
                <a16:creationId xmlns:a16="http://schemas.microsoft.com/office/drawing/2014/main" id="{37C53897-5B4A-3941-E807-8991F96383B9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8495" y="5385168"/>
            <a:ext cx="256062" cy="313553"/>
          </a:xfrm>
          <a:prstGeom prst="rect">
            <a:avLst/>
          </a:prstGeom>
        </p:spPr>
      </p:pic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34033EEB-4213-943A-10BE-C165D60CDE2F}"/>
              </a:ext>
            </a:extLst>
          </p:cNvPr>
          <p:cNvCxnSpPr>
            <a:cxnSpLocks/>
          </p:cNvCxnSpPr>
          <p:nvPr/>
        </p:nvCxnSpPr>
        <p:spPr>
          <a:xfrm flipV="1">
            <a:off x="8256240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CE61E97F-A17E-DE32-DA15-4B92CFF0F191}"/>
              </a:ext>
            </a:extLst>
          </p:cNvPr>
          <p:cNvCxnSpPr>
            <a:cxnSpLocks/>
          </p:cNvCxnSpPr>
          <p:nvPr/>
        </p:nvCxnSpPr>
        <p:spPr>
          <a:xfrm flipV="1">
            <a:off x="5961067" y="5223392"/>
            <a:ext cx="60235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2F45570B-5C23-11BC-5848-2662B6CEB9EC}"/>
              </a:ext>
            </a:extLst>
          </p:cNvPr>
          <p:cNvCxnSpPr>
            <a:cxnSpLocks/>
          </p:cNvCxnSpPr>
          <p:nvPr/>
        </p:nvCxnSpPr>
        <p:spPr>
          <a:xfrm flipV="1">
            <a:off x="6249099" y="5223392"/>
            <a:ext cx="134933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2321D13F-792B-9BC3-CCAE-8C1F206225E6}"/>
              </a:ext>
            </a:extLst>
          </p:cNvPr>
          <p:cNvCxnSpPr>
            <a:cxnSpLocks/>
          </p:cNvCxnSpPr>
          <p:nvPr/>
        </p:nvCxnSpPr>
        <p:spPr>
          <a:xfrm flipV="1">
            <a:off x="6537131" y="5223392"/>
            <a:ext cx="62925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D74D0FF4-EC43-32BB-E9F9-48E072EB2A83}"/>
              </a:ext>
            </a:extLst>
          </p:cNvPr>
          <p:cNvCxnSpPr>
            <a:cxnSpLocks/>
          </p:cNvCxnSpPr>
          <p:nvPr/>
        </p:nvCxnSpPr>
        <p:spPr>
          <a:xfrm flipV="1">
            <a:off x="6825163" y="5225366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1C795908-614B-6B08-213B-CF860C1F5785}"/>
              </a:ext>
            </a:extLst>
          </p:cNvPr>
          <p:cNvCxnSpPr>
            <a:cxnSpLocks/>
          </p:cNvCxnSpPr>
          <p:nvPr/>
        </p:nvCxnSpPr>
        <p:spPr>
          <a:xfrm flipH="1" flipV="1">
            <a:off x="7032104" y="5223392"/>
            <a:ext cx="81091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76E109C1-730D-F775-91A0-AA3955E95EBB}"/>
              </a:ext>
            </a:extLst>
          </p:cNvPr>
          <p:cNvCxnSpPr>
            <a:cxnSpLocks/>
          </p:cNvCxnSpPr>
          <p:nvPr/>
        </p:nvCxnSpPr>
        <p:spPr>
          <a:xfrm flipH="1" flipV="1">
            <a:off x="7270596" y="5223392"/>
            <a:ext cx="130631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7F8098B3-F6CB-ADCF-2A50-4BDCDA4DC71E}"/>
              </a:ext>
            </a:extLst>
          </p:cNvPr>
          <p:cNvCxnSpPr>
            <a:cxnSpLocks/>
          </p:cNvCxnSpPr>
          <p:nvPr/>
        </p:nvCxnSpPr>
        <p:spPr>
          <a:xfrm flipH="1" flipV="1">
            <a:off x="7608168" y="5223392"/>
            <a:ext cx="81091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843676FE-9D15-0CCA-BBBD-556EE002376B}"/>
              </a:ext>
            </a:extLst>
          </p:cNvPr>
          <p:cNvCxnSpPr>
            <a:cxnSpLocks/>
          </p:cNvCxnSpPr>
          <p:nvPr/>
        </p:nvCxnSpPr>
        <p:spPr>
          <a:xfrm flipV="1">
            <a:off x="7977291" y="5225366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18D035B6-6BCC-F3FC-87B4-BDC0B518B5B4}"/>
              </a:ext>
            </a:extLst>
          </p:cNvPr>
          <p:cNvCxnSpPr>
            <a:cxnSpLocks/>
          </p:cNvCxnSpPr>
          <p:nvPr/>
        </p:nvCxnSpPr>
        <p:spPr>
          <a:xfrm flipV="1">
            <a:off x="8553355" y="5223392"/>
            <a:ext cx="134933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0E52A9E9-776E-E8FB-9DC2-EB73CC9A44BA}"/>
              </a:ext>
            </a:extLst>
          </p:cNvPr>
          <p:cNvCxnSpPr>
            <a:cxnSpLocks/>
          </p:cNvCxnSpPr>
          <p:nvPr/>
        </p:nvCxnSpPr>
        <p:spPr>
          <a:xfrm flipV="1">
            <a:off x="8841387" y="5223392"/>
            <a:ext cx="62925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 Verbindung mit Pfeil 39">
            <a:extLst>
              <a:ext uri="{FF2B5EF4-FFF2-40B4-BE49-F238E27FC236}">
                <a16:creationId xmlns:a16="http://schemas.microsoft.com/office/drawing/2014/main" id="{7035BF8E-EDD5-25A7-6936-293C933468E7}"/>
              </a:ext>
            </a:extLst>
          </p:cNvPr>
          <p:cNvCxnSpPr>
            <a:cxnSpLocks/>
          </p:cNvCxnSpPr>
          <p:nvPr/>
        </p:nvCxnSpPr>
        <p:spPr>
          <a:xfrm flipV="1">
            <a:off x="9129419" y="5225366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17C3A7F9-4E3F-9248-15B8-21EF19626152}"/>
              </a:ext>
            </a:extLst>
          </p:cNvPr>
          <p:cNvCxnSpPr>
            <a:cxnSpLocks/>
          </p:cNvCxnSpPr>
          <p:nvPr/>
        </p:nvCxnSpPr>
        <p:spPr>
          <a:xfrm flipH="1" flipV="1">
            <a:off x="9336360" y="5223392"/>
            <a:ext cx="81091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00759FB1-3A5F-16B7-DEF0-C86761007179}"/>
              </a:ext>
            </a:extLst>
          </p:cNvPr>
          <p:cNvCxnSpPr>
            <a:cxnSpLocks/>
          </p:cNvCxnSpPr>
          <p:nvPr/>
        </p:nvCxnSpPr>
        <p:spPr>
          <a:xfrm flipH="1" flipV="1">
            <a:off x="9552384" y="5223392"/>
            <a:ext cx="153099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8946ADB5-3D3A-6303-622E-784946E94223}"/>
              </a:ext>
            </a:extLst>
          </p:cNvPr>
          <p:cNvCxnSpPr>
            <a:cxnSpLocks/>
          </p:cNvCxnSpPr>
          <p:nvPr/>
        </p:nvCxnSpPr>
        <p:spPr>
          <a:xfrm flipH="1" flipV="1">
            <a:off x="9912424" y="5223392"/>
            <a:ext cx="81091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id="{D838EBBD-97B7-870D-FE92-B3BCA53EED10}"/>
              </a:ext>
            </a:extLst>
          </p:cNvPr>
          <p:cNvCxnSpPr>
            <a:cxnSpLocks/>
          </p:cNvCxnSpPr>
          <p:nvPr/>
        </p:nvCxnSpPr>
        <p:spPr>
          <a:xfrm flipV="1">
            <a:off x="10281547" y="5225366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B2ED0F7F-2EFF-C0E4-65F1-B957F76E24E8}"/>
              </a:ext>
            </a:extLst>
          </p:cNvPr>
          <p:cNvCxnSpPr>
            <a:cxnSpLocks/>
          </p:cNvCxnSpPr>
          <p:nvPr/>
        </p:nvCxnSpPr>
        <p:spPr>
          <a:xfrm flipV="1">
            <a:off x="10569579" y="5223392"/>
            <a:ext cx="62925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 Verbindung mit Pfeil 45">
            <a:extLst>
              <a:ext uri="{FF2B5EF4-FFF2-40B4-BE49-F238E27FC236}">
                <a16:creationId xmlns:a16="http://schemas.microsoft.com/office/drawing/2014/main" id="{A2A40043-4D3E-DA9D-628D-36BC61EE1F66}"/>
              </a:ext>
            </a:extLst>
          </p:cNvPr>
          <p:cNvCxnSpPr>
            <a:cxnSpLocks/>
          </p:cNvCxnSpPr>
          <p:nvPr/>
        </p:nvCxnSpPr>
        <p:spPr>
          <a:xfrm flipV="1">
            <a:off x="10857611" y="5223392"/>
            <a:ext cx="179835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 Verbindung mit Pfeil 46">
            <a:extLst>
              <a:ext uri="{FF2B5EF4-FFF2-40B4-BE49-F238E27FC236}">
                <a16:creationId xmlns:a16="http://schemas.microsoft.com/office/drawing/2014/main" id="{939B7E5C-BB97-5813-6D45-BDF9D032F728}"/>
              </a:ext>
            </a:extLst>
          </p:cNvPr>
          <p:cNvCxnSpPr>
            <a:cxnSpLocks/>
          </p:cNvCxnSpPr>
          <p:nvPr/>
        </p:nvCxnSpPr>
        <p:spPr>
          <a:xfrm flipV="1">
            <a:off x="8256240" y="5223392"/>
            <a:ext cx="7207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Inhaltsplatzhalter 2">
            <a:extLst>
              <a:ext uri="{FF2B5EF4-FFF2-40B4-BE49-F238E27FC236}">
                <a16:creationId xmlns:a16="http://schemas.microsoft.com/office/drawing/2014/main" id="{552397DB-732B-A1CA-AD37-D013D795A1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799" y="1989139"/>
            <a:ext cx="5568951" cy="4103687"/>
          </a:xfrm>
        </p:spPr>
        <p:txBody>
          <a:bodyPr/>
          <a:lstStyle/>
          <a:p>
            <a:r>
              <a:rPr lang="en-US" dirty="0"/>
              <a:t>Search for eigenstates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Not an eigenstate anymore.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The total magnetization was reduced by 1!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Hence we can guess an eigenstate</a:t>
            </a:r>
          </a:p>
        </p:txBody>
      </p:sp>
      <p:sp>
        <p:nvSpPr>
          <p:cNvPr id="49" name="Titel 1">
            <a:extLst>
              <a:ext uri="{FF2B5EF4-FFF2-40B4-BE49-F238E27FC236}">
                <a16:creationId xmlns:a16="http://schemas.microsoft.com/office/drawing/2014/main" id="{6101E232-A890-638A-25B9-FF8C1C1E2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8112471" cy="1224111"/>
          </a:xfrm>
        </p:spPr>
        <p:txBody>
          <a:bodyPr/>
          <a:lstStyle/>
          <a:p>
            <a:r>
              <a:rPr lang="en-US" dirty="0"/>
              <a:t>Bloch Theory of</a:t>
            </a:r>
            <a:br>
              <a:rPr lang="en-US" dirty="0"/>
            </a:br>
            <a:r>
              <a:rPr lang="en-US" dirty="0"/>
              <a:t>Ferromagnetism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E82F561A-263B-F0A7-5703-FD04D5A70BAD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191" y="1932014"/>
            <a:ext cx="4913917" cy="1022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3802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882888-FBE6-7F39-6EEB-838C498CBE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F814935-CD50-D3C3-DC73-C155E72794D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Properties of the eigenstates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The total </a:t>
            </a:r>
            <a:r>
              <a:rPr lang="en-US" b="1" dirty="0"/>
              <a:t>magnetization</a:t>
            </a:r>
            <a:r>
              <a:rPr lang="en-US" dirty="0"/>
              <a:t> is reduced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As well as an increase in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energy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But the average x and y components are still zero? 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23923D3-D418-D28A-44CB-BAD0B06256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1D418F0-D2E3-4DDC-5A00-698103D3FE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16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D5106DFD-BCFA-3A52-AFFB-0AB9BCFFAC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23909FBB-8716-1FBA-47DA-F92569AC28B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3896" y="2114296"/>
            <a:ext cx="4816870" cy="1823903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206E788E-887A-006A-F7ED-F6175E04892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6080" y="4710565"/>
            <a:ext cx="1967665" cy="1390262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8283C00C-BEDB-CEA7-5213-FE681DDF8052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096" y="700099"/>
            <a:ext cx="3282327" cy="633240"/>
          </a:xfrm>
          <a:prstGeom prst="rect">
            <a:avLst/>
          </a:prstGeom>
        </p:spPr>
      </p:pic>
      <p:sp>
        <p:nvSpPr>
          <p:cNvPr id="8" name="Titel 1">
            <a:extLst>
              <a:ext uri="{FF2B5EF4-FFF2-40B4-BE49-F238E27FC236}">
                <a16:creationId xmlns:a16="http://schemas.microsoft.com/office/drawing/2014/main" id="{4B0C7133-C771-3E47-2DB2-834A23653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8112471" cy="1224111"/>
          </a:xfrm>
        </p:spPr>
        <p:txBody>
          <a:bodyPr/>
          <a:lstStyle/>
          <a:p>
            <a:r>
              <a:rPr lang="en-US" dirty="0"/>
              <a:t>Bloch Theory of</a:t>
            </a:r>
            <a:br>
              <a:rPr lang="en-US" dirty="0"/>
            </a:br>
            <a:r>
              <a:rPr lang="en-US" dirty="0"/>
              <a:t>Ferromagnetism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B0D0233F-69AB-8658-77C3-D25A0490EC84}"/>
              </a:ext>
            </a:extLst>
          </p:cNvPr>
          <p:cNvSpPr/>
          <p:nvPr/>
        </p:nvSpPr>
        <p:spPr>
          <a:xfrm>
            <a:off x="7464152" y="1981284"/>
            <a:ext cx="4104456" cy="1601762"/>
          </a:xfrm>
          <a:prstGeom prst="rect">
            <a:avLst/>
          </a:prstGeom>
          <a:solidFill>
            <a:srgbClr val="F8F8F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334133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DE76A3-6355-EDB9-2848-D6318065C7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11CA071-532E-EF44-DC26-2DF6551F48C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Properties of the eigenstates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The total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magnetization</a:t>
            </a:r>
            <a:r>
              <a:rPr lang="en-US" dirty="0"/>
              <a:t> is reduced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As well as an increase in </a:t>
            </a:r>
            <a:r>
              <a:rPr lang="en-US" b="1" dirty="0"/>
              <a:t>energy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5C3B628-597F-28D1-A6DE-F9C0B063C5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A522DE2-84CC-3895-B9F2-BC428319D1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17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1CF6F1DB-2941-9B1B-EFE0-9856DDCAD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E417490-BCA7-05D0-C681-05057C6EA96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16" y="4149080"/>
            <a:ext cx="1134921" cy="314697"/>
          </a:xfrm>
          <a:prstGeom prst="rect">
            <a:avLst/>
          </a:prstGeom>
        </p:spPr>
      </p:pic>
      <p:sp>
        <p:nvSpPr>
          <p:cNvPr id="9" name="Titel 1">
            <a:extLst>
              <a:ext uri="{FF2B5EF4-FFF2-40B4-BE49-F238E27FC236}">
                <a16:creationId xmlns:a16="http://schemas.microsoft.com/office/drawing/2014/main" id="{4B1767B7-A3E5-BDE4-D17F-D7DEBE7192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8112471" cy="1224111"/>
          </a:xfrm>
        </p:spPr>
        <p:txBody>
          <a:bodyPr/>
          <a:lstStyle/>
          <a:p>
            <a:r>
              <a:rPr lang="en-US" dirty="0"/>
              <a:t>Bloch Theory of</a:t>
            </a:r>
            <a:br>
              <a:rPr lang="en-US" dirty="0"/>
            </a:br>
            <a:r>
              <a:rPr lang="en-US" dirty="0"/>
              <a:t>Ferromagnetism</a:t>
            </a:r>
          </a:p>
        </p:txBody>
      </p:sp>
    </p:spTree>
    <p:extLst>
      <p:ext uri="{BB962C8B-B14F-4D97-AF65-F5344CB8AC3E}">
        <p14:creationId xmlns:p14="http://schemas.microsoft.com/office/powerpoint/2010/main" val="37918223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2BA0253E-ACC3-E883-75E2-93BE62F16B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AD6484-D981-EB2F-AA27-EB1C8AC23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Ferromagnetic Dispersion Relation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0CBF3FB-C5CC-406B-833C-F036E9C871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10FF679-6459-1F20-890F-4965A612B3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18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6952BCE0-C0D5-93A6-8B48-A7B39FE123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32" name="Grafik 31">
            <a:extLst>
              <a:ext uri="{FF2B5EF4-FFF2-40B4-BE49-F238E27FC236}">
                <a16:creationId xmlns:a16="http://schemas.microsoft.com/office/drawing/2014/main" id="{ADC9E77D-AF87-10BF-35CA-1CA5BB14047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410" y="1063014"/>
            <a:ext cx="8878547" cy="4444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2914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04AFA9-7D92-593A-FE53-4EADAAFC7E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02C59D-7779-2891-25A9-CC7FCCBBA9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Ferromagnetic Dispersion Relation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F468CD4-51D2-2173-3CED-CD58D87F5E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827DEBF-5EC8-7794-CC47-DC3AF37700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19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CB1790E-F279-E856-CBE1-F2483EA3F9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25" name="Inhaltsplatzhalter 2">
            <a:extLst>
              <a:ext uri="{FF2B5EF4-FFF2-40B4-BE49-F238E27FC236}">
                <a16:creationId xmlns:a16="http://schemas.microsoft.com/office/drawing/2014/main" id="{76B48953-509B-9FB3-DF83-F1CCC5F484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5493" y="1989211"/>
            <a:ext cx="3744284" cy="4103687"/>
          </a:xfrm>
        </p:spPr>
        <p:txBody>
          <a:bodyPr/>
          <a:lstStyle/>
          <a:p>
            <a:r>
              <a:rPr lang="en-US" dirty="0"/>
              <a:t>Properties of the eigenstates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D5307CE8-110B-ADB0-DBBE-DE41A05C82D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9574" y="1120326"/>
            <a:ext cx="8202872" cy="3435362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8DFA39D7-5697-F341-884E-BD24CCC634B8}"/>
              </a:ext>
            </a:extLst>
          </p:cNvPr>
          <p:cNvSpPr/>
          <p:nvPr/>
        </p:nvSpPr>
        <p:spPr>
          <a:xfrm>
            <a:off x="4176083" y="1035718"/>
            <a:ext cx="7852699" cy="2729397"/>
          </a:xfrm>
          <a:prstGeom prst="rect">
            <a:avLst/>
          </a:prstGeom>
          <a:solidFill>
            <a:srgbClr val="F8F8F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539771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Gruppieren 65">
            <a:extLst>
              <a:ext uri="{FF2B5EF4-FFF2-40B4-BE49-F238E27FC236}">
                <a16:creationId xmlns:a16="http://schemas.microsoft.com/office/drawing/2014/main" id="{139EE693-DE5E-9475-07F0-2E9EC0127D1C}"/>
              </a:ext>
            </a:extLst>
          </p:cNvPr>
          <p:cNvGrpSpPr/>
          <p:nvPr/>
        </p:nvGrpSpPr>
        <p:grpSpPr>
          <a:xfrm>
            <a:off x="6096000" y="1455005"/>
            <a:ext cx="4667381" cy="1241435"/>
            <a:chOff x="6096000" y="1455005"/>
            <a:chExt cx="4667381" cy="1241435"/>
          </a:xfrm>
        </p:grpSpPr>
        <p:cxnSp>
          <p:nvCxnSpPr>
            <p:cNvPr id="36" name="Gerader Verbinder 35">
              <a:extLst>
                <a:ext uri="{FF2B5EF4-FFF2-40B4-BE49-F238E27FC236}">
                  <a16:creationId xmlns:a16="http://schemas.microsoft.com/office/drawing/2014/main" id="{D6D0E9D4-EBF5-215C-A4CD-17C146DFAD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6000" y="2036026"/>
              <a:ext cx="577127" cy="560981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Gerader Verbinder 37">
              <a:extLst>
                <a:ext uri="{FF2B5EF4-FFF2-40B4-BE49-F238E27FC236}">
                  <a16:creationId xmlns:a16="http://schemas.microsoft.com/office/drawing/2014/main" id="{81CF2556-DBD8-BEAF-2203-F879CE390F9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673127" y="2036026"/>
              <a:ext cx="997840" cy="407252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Gerader Verbinder 43">
              <a:extLst>
                <a:ext uri="{FF2B5EF4-FFF2-40B4-BE49-F238E27FC236}">
                  <a16:creationId xmlns:a16="http://schemas.microsoft.com/office/drawing/2014/main" id="{AB1C9671-D986-05A4-F095-3A65098278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61260" y="1988396"/>
              <a:ext cx="665923" cy="478076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Gerader Verbinder 46">
              <a:extLst>
                <a:ext uri="{FF2B5EF4-FFF2-40B4-BE49-F238E27FC236}">
                  <a16:creationId xmlns:a16="http://schemas.microsoft.com/office/drawing/2014/main" id="{9126297A-E996-3723-6752-17C86FB3936D}"/>
                </a:ext>
              </a:extLst>
            </p:cNvPr>
            <p:cNvCxnSpPr>
              <a:cxnSpLocks/>
            </p:cNvCxnSpPr>
            <p:nvPr/>
          </p:nvCxnSpPr>
          <p:spPr>
            <a:xfrm>
              <a:off x="7670967" y="1455005"/>
              <a:ext cx="648763" cy="530036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Gerader Verbinder 50">
              <a:extLst>
                <a:ext uri="{FF2B5EF4-FFF2-40B4-BE49-F238E27FC236}">
                  <a16:creationId xmlns:a16="http://schemas.microsoft.com/office/drawing/2014/main" id="{E2FDA507-5D79-5FB9-10F5-0670EC54D5D7}"/>
                </a:ext>
              </a:extLst>
            </p:cNvPr>
            <p:cNvCxnSpPr>
              <a:cxnSpLocks/>
            </p:cNvCxnSpPr>
            <p:nvPr/>
          </p:nvCxnSpPr>
          <p:spPr>
            <a:xfrm>
              <a:off x="7681905" y="1472329"/>
              <a:ext cx="1180419" cy="76788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Gerader Verbinder 53">
              <a:extLst>
                <a:ext uri="{FF2B5EF4-FFF2-40B4-BE49-F238E27FC236}">
                  <a16:creationId xmlns:a16="http://schemas.microsoft.com/office/drawing/2014/main" id="{8C01F88D-C404-1636-15C6-8D0D6726390D}"/>
                </a:ext>
              </a:extLst>
            </p:cNvPr>
            <p:cNvCxnSpPr>
              <a:cxnSpLocks/>
            </p:cNvCxnSpPr>
            <p:nvPr/>
          </p:nvCxnSpPr>
          <p:spPr>
            <a:xfrm>
              <a:off x="8832995" y="1525444"/>
              <a:ext cx="387809" cy="1170996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Gerader Verbinder 59">
              <a:extLst>
                <a:ext uri="{FF2B5EF4-FFF2-40B4-BE49-F238E27FC236}">
                  <a16:creationId xmlns:a16="http://schemas.microsoft.com/office/drawing/2014/main" id="{3EE11638-449C-F0D8-BAB0-6D09D60E37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31418" y="1800789"/>
              <a:ext cx="1531963" cy="853289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31799" y="1669473"/>
            <a:ext cx="5568951" cy="4103687"/>
          </a:xfrm>
        </p:spPr>
        <p:txBody>
          <a:bodyPr/>
          <a:lstStyle/>
          <a:p>
            <a:r>
              <a:rPr lang="en-US" dirty="0"/>
              <a:t>Current computing</a:t>
            </a:r>
          </a:p>
          <a:p>
            <a:endParaRPr lang="en-US" dirty="0"/>
          </a:p>
          <a:p>
            <a:pPr lvl="2"/>
            <a:r>
              <a:rPr lang="en-US" dirty="0"/>
              <a:t>Electronics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Information by moving electrons </a:t>
            </a:r>
            <a:r>
              <a:rPr lang="en-US" i="1" dirty="0"/>
              <a:t>(charge)</a:t>
            </a:r>
          </a:p>
          <a:p>
            <a:pPr lvl="3"/>
            <a:r>
              <a:rPr lang="en-US" dirty="0"/>
              <a:t>But they </a:t>
            </a:r>
            <a:r>
              <a:rPr lang="en-US" u="sng" dirty="0">
                <a:uFill>
                  <a:solidFill>
                    <a:srgbClr val="FF0000"/>
                  </a:solidFill>
                </a:uFill>
              </a:rPr>
              <a:t>scatter</a:t>
            </a:r>
            <a:r>
              <a:rPr lang="en-US" dirty="0"/>
              <a:t>      Joule heating</a:t>
            </a:r>
          </a:p>
          <a:p>
            <a:pPr lvl="2"/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2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8" name="Parallelogramm 7">
            <a:extLst>
              <a:ext uri="{FF2B5EF4-FFF2-40B4-BE49-F238E27FC236}">
                <a16:creationId xmlns:a16="http://schemas.microsoft.com/office/drawing/2014/main" id="{77225607-0FB6-2E90-DE16-D51A570669C2}"/>
              </a:ext>
            </a:extLst>
          </p:cNvPr>
          <p:cNvSpPr/>
          <p:nvPr/>
        </p:nvSpPr>
        <p:spPr>
          <a:xfrm>
            <a:off x="1000830" y="7379574"/>
            <a:ext cx="3619648" cy="4862767"/>
          </a:xfrm>
          <a:prstGeom prst="parallelogram">
            <a:avLst>
              <a:gd name="adj" fmla="val 39454"/>
            </a:avLst>
          </a:prstGeom>
          <a:solidFill>
            <a:schemeClr val="accent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Parallelogramm 11">
            <a:extLst>
              <a:ext uri="{FF2B5EF4-FFF2-40B4-BE49-F238E27FC236}">
                <a16:creationId xmlns:a16="http://schemas.microsoft.com/office/drawing/2014/main" id="{F055C8B6-C61B-B7B3-6F6C-700B8285D608}"/>
              </a:ext>
            </a:extLst>
          </p:cNvPr>
          <p:cNvSpPr/>
          <p:nvPr/>
        </p:nvSpPr>
        <p:spPr>
          <a:xfrm>
            <a:off x="8572352" y="7821488"/>
            <a:ext cx="3619648" cy="4862767"/>
          </a:xfrm>
          <a:prstGeom prst="parallelogram">
            <a:avLst>
              <a:gd name="adj" fmla="val 39454"/>
            </a:avLst>
          </a:prstGeom>
          <a:solidFill>
            <a:schemeClr val="accent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Parallelogramm 12">
            <a:extLst>
              <a:ext uri="{FF2B5EF4-FFF2-40B4-BE49-F238E27FC236}">
                <a16:creationId xmlns:a16="http://schemas.microsoft.com/office/drawing/2014/main" id="{EA005F00-BDE0-53EB-2A6F-08C79DA31F16}"/>
              </a:ext>
            </a:extLst>
          </p:cNvPr>
          <p:cNvSpPr/>
          <p:nvPr/>
        </p:nvSpPr>
        <p:spPr>
          <a:xfrm>
            <a:off x="12576720" y="-2907480"/>
            <a:ext cx="2952328" cy="3888977"/>
          </a:xfrm>
          <a:prstGeom prst="parallelogram">
            <a:avLst>
              <a:gd name="adj" fmla="val 39454"/>
            </a:avLst>
          </a:prstGeom>
          <a:noFill/>
          <a:ln>
            <a:solidFill>
              <a:schemeClr val="accent1"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Parallelogramm 13">
            <a:extLst>
              <a:ext uri="{FF2B5EF4-FFF2-40B4-BE49-F238E27FC236}">
                <a16:creationId xmlns:a16="http://schemas.microsoft.com/office/drawing/2014/main" id="{A2B0E4F9-99AD-7215-90D9-59F7967D654E}"/>
              </a:ext>
            </a:extLst>
          </p:cNvPr>
          <p:cNvSpPr/>
          <p:nvPr/>
        </p:nvSpPr>
        <p:spPr>
          <a:xfrm>
            <a:off x="2101685" y="-3970680"/>
            <a:ext cx="2952328" cy="3888977"/>
          </a:xfrm>
          <a:prstGeom prst="parallelogram">
            <a:avLst>
              <a:gd name="adj" fmla="val 39454"/>
            </a:avLst>
          </a:prstGeom>
          <a:solidFill>
            <a:schemeClr val="accent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Parallelogramm 14">
            <a:extLst>
              <a:ext uri="{FF2B5EF4-FFF2-40B4-BE49-F238E27FC236}">
                <a16:creationId xmlns:a16="http://schemas.microsoft.com/office/drawing/2014/main" id="{15D70F63-EA22-A850-A3A6-69E6AD36FFA3}"/>
              </a:ext>
            </a:extLst>
          </p:cNvPr>
          <p:cNvSpPr/>
          <p:nvPr/>
        </p:nvSpPr>
        <p:spPr>
          <a:xfrm>
            <a:off x="3577849" y="-4121202"/>
            <a:ext cx="2952328" cy="3888977"/>
          </a:xfrm>
          <a:prstGeom prst="parallelogram">
            <a:avLst>
              <a:gd name="adj" fmla="val 39454"/>
            </a:avLst>
          </a:prstGeom>
          <a:noFill/>
          <a:ln>
            <a:solidFill>
              <a:schemeClr val="accent1"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Parallelogramm 8">
            <a:extLst>
              <a:ext uri="{FF2B5EF4-FFF2-40B4-BE49-F238E27FC236}">
                <a16:creationId xmlns:a16="http://schemas.microsoft.com/office/drawing/2014/main" id="{4F1DEBB2-64E6-5091-2F33-A2FC88AD150A}"/>
              </a:ext>
            </a:extLst>
          </p:cNvPr>
          <p:cNvSpPr/>
          <p:nvPr/>
        </p:nvSpPr>
        <p:spPr>
          <a:xfrm>
            <a:off x="8697912" y="-3483768"/>
            <a:ext cx="5904656" cy="4862767"/>
          </a:xfrm>
          <a:prstGeom prst="parallelogram">
            <a:avLst>
              <a:gd name="adj" fmla="val 39454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711D6681-D3D4-A587-A6DE-B5F689C9027D}"/>
              </a:ext>
            </a:extLst>
          </p:cNvPr>
          <p:cNvSpPr/>
          <p:nvPr/>
        </p:nvSpPr>
        <p:spPr>
          <a:xfrm>
            <a:off x="6530176" y="1891998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Ellipse 24">
            <a:extLst>
              <a:ext uri="{FF2B5EF4-FFF2-40B4-BE49-F238E27FC236}">
                <a16:creationId xmlns:a16="http://schemas.microsoft.com/office/drawing/2014/main" id="{7B32833F-ED95-6C4D-3DF0-F8C2F6410164}"/>
              </a:ext>
            </a:extLst>
          </p:cNvPr>
          <p:cNvSpPr/>
          <p:nvPr/>
        </p:nvSpPr>
        <p:spPr>
          <a:xfrm>
            <a:off x="7520562" y="1328301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74D686AF-0380-F856-2385-8FFF5512BCDD}"/>
              </a:ext>
            </a:extLst>
          </p:cNvPr>
          <p:cNvSpPr/>
          <p:nvPr/>
        </p:nvSpPr>
        <p:spPr>
          <a:xfrm>
            <a:off x="9072331" y="2531127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E7B64B20-DDAB-FCE3-C5B0-E5954AEAC83A}"/>
              </a:ext>
            </a:extLst>
          </p:cNvPr>
          <p:cNvSpPr/>
          <p:nvPr/>
        </p:nvSpPr>
        <p:spPr>
          <a:xfrm>
            <a:off x="7528016" y="2308951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Ellipse 29">
            <a:extLst>
              <a:ext uri="{FF2B5EF4-FFF2-40B4-BE49-F238E27FC236}">
                <a16:creationId xmlns:a16="http://schemas.microsoft.com/office/drawing/2014/main" id="{CE79FCE5-C512-FBE4-A6D1-01DDAA4B328D}"/>
              </a:ext>
            </a:extLst>
          </p:cNvPr>
          <p:cNvSpPr/>
          <p:nvPr/>
        </p:nvSpPr>
        <p:spPr>
          <a:xfrm>
            <a:off x="8719373" y="1381416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Ellipse 30">
            <a:extLst>
              <a:ext uri="{FF2B5EF4-FFF2-40B4-BE49-F238E27FC236}">
                <a16:creationId xmlns:a16="http://schemas.microsoft.com/office/drawing/2014/main" id="{5FB7DF0F-501D-E8F6-EB49-3A1446FE4AE6}"/>
              </a:ext>
            </a:extLst>
          </p:cNvPr>
          <p:cNvSpPr/>
          <p:nvPr/>
        </p:nvSpPr>
        <p:spPr>
          <a:xfrm>
            <a:off x="9898897" y="1484746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5AE41A57-27D3-5C14-FC3F-00C094F64EA3}"/>
              </a:ext>
            </a:extLst>
          </p:cNvPr>
          <p:cNvSpPr/>
          <p:nvPr/>
        </p:nvSpPr>
        <p:spPr>
          <a:xfrm>
            <a:off x="10275242" y="2308950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Ellipse 32">
            <a:extLst>
              <a:ext uri="{FF2B5EF4-FFF2-40B4-BE49-F238E27FC236}">
                <a16:creationId xmlns:a16="http://schemas.microsoft.com/office/drawing/2014/main" id="{CFE30C1D-AD4E-D473-0AB5-D77A848ED87A}"/>
              </a:ext>
            </a:extLst>
          </p:cNvPr>
          <p:cNvSpPr/>
          <p:nvPr/>
        </p:nvSpPr>
        <p:spPr>
          <a:xfrm>
            <a:off x="8184232" y="1852415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4" name="Ellipse 33">
            <a:extLst>
              <a:ext uri="{FF2B5EF4-FFF2-40B4-BE49-F238E27FC236}">
                <a16:creationId xmlns:a16="http://schemas.microsoft.com/office/drawing/2014/main" id="{A4ED1B3E-ED54-EF1D-8487-B57688F126EF}"/>
              </a:ext>
            </a:extLst>
          </p:cNvPr>
          <p:cNvSpPr/>
          <p:nvPr/>
        </p:nvSpPr>
        <p:spPr>
          <a:xfrm>
            <a:off x="9515582" y="837468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3" name="Ellipse 62">
            <a:extLst>
              <a:ext uri="{FF2B5EF4-FFF2-40B4-BE49-F238E27FC236}">
                <a16:creationId xmlns:a16="http://schemas.microsoft.com/office/drawing/2014/main" id="{5FC6BDDD-D50C-6A02-7DCE-FD2490501FF1}"/>
              </a:ext>
            </a:extLst>
          </p:cNvPr>
          <p:cNvSpPr/>
          <p:nvPr/>
        </p:nvSpPr>
        <p:spPr>
          <a:xfrm>
            <a:off x="8533522" y="2299249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4" name="Ellipse 63">
            <a:extLst>
              <a:ext uri="{FF2B5EF4-FFF2-40B4-BE49-F238E27FC236}">
                <a16:creationId xmlns:a16="http://schemas.microsoft.com/office/drawing/2014/main" id="{1AF94606-01B2-9C6D-5D6C-7C8273726C1C}"/>
              </a:ext>
            </a:extLst>
          </p:cNvPr>
          <p:cNvSpPr/>
          <p:nvPr/>
        </p:nvSpPr>
        <p:spPr>
          <a:xfrm>
            <a:off x="6949191" y="1466980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5" name="Ellipse 64">
            <a:extLst>
              <a:ext uri="{FF2B5EF4-FFF2-40B4-BE49-F238E27FC236}">
                <a16:creationId xmlns:a16="http://schemas.microsoft.com/office/drawing/2014/main" id="{559432ED-157D-5383-B373-ADC97F049157}"/>
              </a:ext>
            </a:extLst>
          </p:cNvPr>
          <p:cNvSpPr/>
          <p:nvPr/>
        </p:nvSpPr>
        <p:spPr>
          <a:xfrm>
            <a:off x="6873082" y="2597007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7" name="Ellipse 66">
            <a:extLst>
              <a:ext uri="{FF2B5EF4-FFF2-40B4-BE49-F238E27FC236}">
                <a16:creationId xmlns:a16="http://schemas.microsoft.com/office/drawing/2014/main" id="{599EE0CC-BC43-D0A5-1B0B-E91746D7E4B3}"/>
              </a:ext>
            </a:extLst>
          </p:cNvPr>
          <p:cNvSpPr/>
          <p:nvPr/>
        </p:nvSpPr>
        <p:spPr>
          <a:xfrm>
            <a:off x="6000750" y="2587306"/>
            <a:ext cx="113622" cy="10913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10" name="Gerade Verbindung mit Pfeil 109">
            <a:extLst>
              <a:ext uri="{FF2B5EF4-FFF2-40B4-BE49-F238E27FC236}">
                <a16:creationId xmlns:a16="http://schemas.microsoft.com/office/drawing/2014/main" id="{2A286E01-467B-0966-C7A1-463C04B2A5DD}"/>
              </a:ext>
            </a:extLst>
          </p:cNvPr>
          <p:cNvCxnSpPr>
            <a:cxnSpLocks/>
          </p:cNvCxnSpPr>
          <p:nvPr/>
        </p:nvCxnSpPr>
        <p:spPr>
          <a:xfrm>
            <a:off x="2711624" y="3140968"/>
            <a:ext cx="22078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Bogen 9">
            <a:extLst>
              <a:ext uri="{FF2B5EF4-FFF2-40B4-BE49-F238E27FC236}">
                <a16:creationId xmlns:a16="http://schemas.microsoft.com/office/drawing/2014/main" id="{ADD9A7F9-877F-DFE0-D96E-674167B96183}"/>
              </a:ext>
            </a:extLst>
          </p:cNvPr>
          <p:cNvSpPr/>
          <p:nvPr/>
        </p:nvSpPr>
        <p:spPr>
          <a:xfrm rot="6349503">
            <a:off x="6666886" y="2049174"/>
            <a:ext cx="185805" cy="147146"/>
          </a:xfrm>
          <a:prstGeom prst="arc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Bogen 10">
            <a:extLst>
              <a:ext uri="{FF2B5EF4-FFF2-40B4-BE49-F238E27FC236}">
                <a16:creationId xmlns:a16="http://schemas.microsoft.com/office/drawing/2014/main" id="{18035BDF-0B47-502D-1569-E97BF0374B2C}"/>
              </a:ext>
            </a:extLst>
          </p:cNvPr>
          <p:cNvSpPr/>
          <p:nvPr/>
        </p:nvSpPr>
        <p:spPr>
          <a:xfrm rot="8618470">
            <a:off x="6558586" y="2064650"/>
            <a:ext cx="229081" cy="196017"/>
          </a:xfrm>
          <a:prstGeom prst="arc">
            <a:avLst>
              <a:gd name="adj1" fmla="val 17123030"/>
              <a:gd name="adj2" fmla="val 550306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Bogen 15">
            <a:extLst>
              <a:ext uri="{FF2B5EF4-FFF2-40B4-BE49-F238E27FC236}">
                <a16:creationId xmlns:a16="http://schemas.microsoft.com/office/drawing/2014/main" id="{73A3D433-C8FB-C713-642B-F88DDFACA3AE}"/>
              </a:ext>
            </a:extLst>
          </p:cNvPr>
          <p:cNvSpPr/>
          <p:nvPr/>
        </p:nvSpPr>
        <p:spPr>
          <a:xfrm rot="15025520">
            <a:off x="6431565" y="1946311"/>
            <a:ext cx="229081" cy="196017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Bogen 16">
            <a:extLst>
              <a:ext uri="{FF2B5EF4-FFF2-40B4-BE49-F238E27FC236}">
                <a16:creationId xmlns:a16="http://schemas.microsoft.com/office/drawing/2014/main" id="{D59D2613-20E4-05EA-AB11-AFC6D9A44306}"/>
              </a:ext>
            </a:extLst>
          </p:cNvPr>
          <p:cNvSpPr/>
          <p:nvPr/>
        </p:nvSpPr>
        <p:spPr>
          <a:xfrm rot="6349503">
            <a:off x="6648594" y="2058211"/>
            <a:ext cx="208616" cy="233804"/>
          </a:xfrm>
          <a:prstGeom prst="arc">
            <a:avLst>
              <a:gd name="adj1" fmla="val 16200000"/>
              <a:gd name="adj2" fmla="val 17644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Bogen 17">
            <a:extLst>
              <a:ext uri="{FF2B5EF4-FFF2-40B4-BE49-F238E27FC236}">
                <a16:creationId xmlns:a16="http://schemas.microsoft.com/office/drawing/2014/main" id="{842B80FE-3E7E-C69A-C2D0-E87E0D538FBC}"/>
              </a:ext>
            </a:extLst>
          </p:cNvPr>
          <p:cNvSpPr/>
          <p:nvPr/>
        </p:nvSpPr>
        <p:spPr>
          <a:xfrm rot="1735463">
            <a:off x="6593103" y="1888463"/>
            <a:ext cx="300910" cy="203819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Bogen 18">
            <a:extLst>
              <a:ext uri="{FF2B5EF4-FFF2-40B4-BE49-F238E27FC236}">
                <a16:creationId xmlns:a16="http://schemas.microsoft.com/office/drawing/2014/main" id="{A324C09D-01E5-43EB-D8AF-59E33D691AC2}"/>
              </a:ext>
            </a:extLst>
          </p:cNvPr>
          <p:cNvSpPr/>
          <p:nvPr/>
        </p:nvSpPr>
        <p:spPr>
          <a:xfrm rot="16899736">
            <a:off x="7488626" y="2270839"/>
            <a:ext cx="185805" cy="147146"/>
          </a:xfrm>
          <a:prstGeom prst="arc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Bogen 19">
            <a:extLst>
              <a:ext uri="{FF2B5EF4-FFF2-40B4-BE49-F238E27FC236}">
                <a16:creationId xmlns:a16="http://schemas.microsoft.com/office/drawing/2014/main" id="{BEEBAF30-D910-CA6A-1E2D-B4538CCBCC2E}"/>
              </a:ext>
            </a:extLst>
          </p:cNvPr>
          <p:cNvSpPr/>
          <p:nvPr/>
        </p:nvSpPr>
        <p:spPr>
          <a:xfrm rot="18976102">
            <a:off x="7556980" y="2211483"/>
            <a:ext cx="229081" cy="196017"/>
          </a:xfrm>
          <a:prstGeom prst="arc">
            <a:avLst>
              <a:gd name="adj1" fmla="val 17123030"/>
              <a:gd name="adj2" fmla="val 550306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Bogen 20">
            <a:extLst>
              <a:ext uri="{FF2B5EF4-FFF2-40B4-BE49-F238E27FC236}">
                <a16:creationId xmlns:a16="http://schemas.microsoft.com/office/drawing/2014/main" id="{FEFE3141-D646-3DD0-8907-147490C42970}"/>
              </a:ext>
            </a:extLst>
          </p:cNvPr>
          <p:cNvSpPr/>
          <p:nvPr/>
        </p:nvSpPr>
        <p:spPr>
          <a:xfrm rot="13069732">
            <a:off x="7457800" y="2382334"/>
            <a:ext cx="229081" cy="196017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Bogen 23">
            <a:extLst>
              <a:ext uri="{FF2B5EF4-FFF2-40B4-BE49-F238E27FC236}">
                <a16:creationId xmlns:a16="http://schemas.microsoft.com/office/drawing/2014/main" id="{550F805B-7799-99F0-FD99-84988D8B4DA8}"/>
              </a:ext>
            </a:extLst>
          </p:cNvPr>
          <p:cNvSpPr/>
          <p:nvPr/>
        </p:nvSpPr>
        <p:spPr>
          <a:xfrm rot="20630158">
            <a:off x="7502865" y="2263427"/>
            <a:ext cx="300910" cy="203819"/>
          </a:xfrm>
          <a:prstGeom prst="arc">
            <a:avLst>
              <a:gd name="adj1" fmla="val 15853614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Bogen 25">
            <a:extLst>
              <a:ext uri="{FF2B5EF4-FFF2-40B4-BE49-F238E27FC236}">
                <a16:creationId xmlns:a16="http://schemas.microsoft.com/office/drawing/2014/main" id="{DD312D9D-130F-A4F7-0367-5045AB0B52C9}"/>
              </a:ext>
            </a:extLst>
          </p:cNvPr>
          <p:cNvSpPr/>
          <p:nvPr/>
        </p:nvSpPr>
        <p:spPr>
          <a:xfrm rot="14244793">
            <a:off x="8119097" y="1922869"/>
            <a:ext cx="185805" cy="147146"/>
          </a:xfrm>
          <a:prstGeom prst="arc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Bogen 27">
            <a:extLst>
              <a:ext uri="{FF2B5EF4-FFF2-40B4-BE49-F238E27FC236}">
                <a16:creationId xmlns:a16="http://schemas.microsoft.com/office/drawing/2014/main" id="{80154028-4E72-C482-4C68-6B36630A1944}"/>
              </a:ext>
            </a:extLst>
          </p:cNvPr>
          <p:cNvSpPr/>
          <p:nvPr/>
        </p:nvSpPr>
        <p:spPr>
          <a:xfrm rot="8618470">
            <a:off x="8180785" y="1980499"/>
            <a:ext cx="229081" cy="196017"/>
          </a:xfrm>
          <a:prstGeom prst="arc">
            <a:avLst>
              <a:gd name="adj1" fmla="val 17123030"/>
              <a:gd name="adj2" fmla="val 550306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Bogen 34">
            <a:extLst>
              <a:ext uri="{FF2B5EF4-FFF2-40B4-BE49-F238E27FC236}">
                <a16:creationId xmlns:a16="http://schemas.microsoft.com/office/drawing/2014/main" id="{60EE47AE-F4E6-5FAB-69D3-CB6920ECCACA}"/>
              </a:ext>
            </a:extLst>
          </p:cNvPr>
          <p:cNvSpPr/>
          <p:nvPr/>
        </p:nvSpPr>
        <p:spPr>
          <a:xfrm rot="15025520">
            <a:off x="8091688" y="1892965"/>
            <a:ext cx="229081" cy="196017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Bogen 36">
            <a:extLst>
              <a:ext uri="{FF2B5EF4-FFF2-40B4-BE49-F238E27FC236}">
                <a16:creationId xmlns:a16="http://schemas.microsoft.com/office/drawing/2014/main" id="{A3B540E6-C882-692F-2F4D-69C9B7D99332}"/>
              </a:ext>
            </a:extLst>
          </p:cNvPr>
          <p:cNvSpPr/>
          <p:nvPr/>
        </p:nvSpPr>
        <p:spPr>
          <a:xfrm rot="10457406">
            <a:off x="8149992" y="1985332"/>
            <a:ext cx="208616" cy="233804"/>
          </a:xfrm>
          <a:prstGeom prst="arc">
            <a:avLst>
              <a:gd name="adj1" fmla="val 16200000"/>
              <a:gd name="adj2" fmla="val 17644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9" name="Bogen 38">
            <a:extLst>
              <a:ext uri="{FF2B5EF4-FFF2-40B4-BE49-F238E27FC236}">
                <a16:creationId xmlns:a16="http://schemas.microsoft.com/office/drawing/2014/main" id="{70FFFBC6-03A3-D386-C59C-BDB08A41C448}"/>
              </a:ext>
            </a:extLst>
          </p:cNvPr>
          <p:cNvSpPr/>
          <p:nvPr/>
        </p:nvSpPr>
        <p:spPr>
          <a:xfrm rot="1735463">
            <a:off x="8253226" y="1835117"/>
            <a:ext cx="300910" cy="203819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0" name="Bogen 39">
            <a:extLst>
              <a:ext uri="{FF2B5EF4-FFF2-40B4-BE49-F238E27FC236}">
                <a16:creationId xmlns:a16="http://schemas.microsoft.com/office/drawing/2014/main" id="{8E46FBE4-7433-077E-42E5-539872E58E8A}"/>
              </a:ext>
            </a:extLst>
          </p:cNvPr>
          <p:cNvSpPr/>
          <p:nvPr/>
        </p:nvSpPr>
        <p:spPr>
          <a:xfrm rot="7234934">
            <a:off x="7599978" y="1486456"/>
            <a:ext cx="185805" cy="147146"/>
          </a:xfrm>
          <a:prstGeom prst="arc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" name="Bogen 40">
            <a:extLst>
              <a:ext uri="{FF2B5EF4-FFF2-40B4-BE49-F238E27FC236}">
                <a16:creationId xmlns:a16="http://schemas.microsoft.com/office/drawing/2014/main" id="{E892764F-6B17-1D10-BFEE-C6B090395480}"/>
              </a:ext>
            </a:extLst>
          </p:cNvPr>
          <p:cNvSpPr/>
          <p:nvPr/>
        </p:nvSpPr>
        <p:spPr>
          <a:xfrm rot="8618470">
            <a:off x="7549894" y="1479308"/>
            <a:ext cx="229081" cy="196017"/>
          </a:xfrm>
          <a:prstGeom prst="arc">
            <a:avLst>
              <a:gd name="adj1" fmla="val 17123030"/>
              <a:gd name="adj2" fmla="val 550306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2" name="Bogen 41">
            <a:extLst>
              <a:ext uri="{FF2B5EF4-FFF2-40B4-BE49-F238E27FC236}">
                <a16:creationId xmlns:a16="http://schemas.microsoft.com/office/drawing/2014/main" id="{33A7A2BF-4A5E-2ABB-5898-F42E4EA7B189}"/>
              </a:ext>
            </a:extLst>
          </p:cNvPr>
          <p:cNvSpPr/>
          <p:nvPr/>
        </p:nvSpPr>
        <p:spPr>
          <a:xfrm rot="15025520">
            <a:off x="7469474" y="1359369"/>
            <a:ext cx="229081" cy="196017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3" name="Bogen 42">
            <a:extLst>
              <a:ext uri="{FF2B5EF4-FFF2-40B4-BE49-F238E27FC236}">
                <a16:creationId xmlns:a16="http://schemas.microsoft.com/office/drawing/2014/main" id="{05E064EF-D6C3-1830-6250-B2D4DA5E2078}"/>
              </a:ext>
            </a:extLst>
          </p:cNvPr>
          <p:cNvSpPr/>
          <p:nvPr/>
        </p:nvSpPr>
        <p:spPr>
          <a:xfrm rot="6349503">
            <a:off x="7593528" y="1489755"/>
            <a:ext cx="208616" cy="233804"/>
          </a:xfrm>
          <a:prstGeom prst="arc">
            <a:avLst>
              <a:gd name="adj1" fmla="val 16200000"/>
              <a:gd name="adj2" fmla="val 17644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Bogen 44">
            <a:extLst>
              <a:ext uri="{FF2B5EF4-FFF2-40B4-BE49-F238E27FC236}">
                <a16:creationId xmlns:a16="http://schemas.microsoft.com/office/drawing/2014/main" id="{20FD904C-BAC3-127B-9CDB-0F16DE9B898D}"/>
              </a:ext>
            </a:extLst>
          </p:cNvPr>
          <p:cNvSpPr/>
          <p:nvPr/>
        </p:nvSpPr>
        <p:spPr>
          <a:xfrm rot="1735463">
            <a:off x="7547434" y="1287976"/>
            <a:ext cx="300910" cy="203819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Bogen 45">
            <a:extLst>
              <a:ext uri="{FF2B5EF4-FFF2-40B4-BE49-F238E27FC236}">
                <a16:creationId xmlns:a16="http://schemas.microsoft.com/office/drawing/2014/main" id="{CEF71BB9-D8A8-7E00-A3FB-CD5EC49D5C2C}"/>
              </a:ext>
            </a:extLst>
          </p:cNvPr>
          <p:cNvSpPr/>
          <p:nvPr/>
        </p:nvSpPr>
        <p:spPr>
          <a:xfrm rot="6349503">
            <a:off x="8844007" y="1512281"/>
            <a:ext cx="185805" cy="147146"/>
          </a:xfrm>
          <a:prstGeom prst="arc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8" name="Bogen 47">
            <a:extLst>
              <a:ext uri="{FF2B5EF4-FFF2-40B4-BE49-F238E27FC236}">
                <a16:creationId xmlns:a16="http://schemas.microsoft.com/office/drawing/2014/main" id="{4739D287-5081-EA81-546D-715E99AD4446}"/>
              </a:ext>
            </a:extLst>
          </p:cNvPr>
          <p:cNvSpPr/>
          <p:nvPr/>
        </p:nvSpPr>
        <p:spPr>
          <a:xfrm rot="9629248">
            <a:off x="8715657" y="1499610"/>
            <a:ext cx="229081" cy="196017"/>
          </a:xfrm>
          <a:prstGeom prst="arc">
            <a:avLst>
              <a:gd name="adj1" fmla="val 17123030"/>
              <a:gd name="adj2" fmla="val 550306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9" name="Bogen 48">
            <a:extLst>
              <a:ext uri="{FF2B5EF4-FFF2-40B4-BE49-F238E27FC236}">
                <a16:creationId xmlns:a16="http://schemas.microsoft.com/office/drawing/2014/main" id="{3560BB44-D20B-59A5-2642-3281D93F57A1}"/>
              </a:ext>
            </a:extLst>
          </p:cNvPr>
          <p:cNvSpPr/>
          <p:nvPr/>
        </p:nvSpPr>
        <p:spPr>
          <a:xfrm rot="12468546">
            <a:off x="8637896" y="1522252"/>
            <a:ext cx="229081" cy="196017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2" name="Bogen 51">
            <a:extLst>
              <a:ext uri="{FF2B5EF4-FFF2-40B4-BE49-F238E27FC236}">
                <a16:creationId xmlns:a16="http://schemas.microsoft.com/office/drawing/2014/main" id="{93736BAB-38C3-FDAD-0106-B3AE2CC760A1}"/>
              </a:ext>
            </a:extLst>
          </p:cNvPr>
          <p:cNvSpPr/>
          <p:nvPr/>
        </p:nvSpPr>
        <p:spPr>
          <a:xfrm rot="1735463">
            <a:off x="8770224" y="1351570"/>
            <a:ext cx="300910" cy="203819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3" name="Bogen 52">
            <a:extLst>
              <a:ext uri="{FF2B5EF4-FFF2-40B4-BE49-F238E27FC236}">
                <a16:creationId xmlns:a16="http://schemas.microsoft.com/office/drawing/2014/main" id="{139F7CA0-1580-F662-DC69-B33B7ACAB06B}"/>
              </a:ext>
            </a:extLst>
          </p:cNvPr>
          <p:cNvSpPr/>
          <p:nvPr/>
        </p:nvSpPr>
        <p:spPr>
          <a:xfrm rot="20601820">
            <a:off x="9122379" y="2491306"/>
            <a:ext cx="185805" cy="147146"/>
          </a:xfrm>
          <a:prstGeom prst="arc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5" name="Bogen 54">
            <a:extLst>
              <a:ext uri="{FF2B5EF4-FFF2-40B4-BE49-F238E27FC236}">
                <a16:creationId xmlns:a16="http://schemas.microsoft.com/office/drawing/2014/main" id="{8EDD8BCD-E4DF-FFFF-8B75-65E1057EEF6F}"/>
              </a:ext>
            </a:extLst>
          </p:cNvPr>
          <p:cNvSpPr/>
          <p:nvPr/>
        </p:nvSpPr>
        <p:spPr>
          <a:xfrm rot="20048735">
            <a:off x="9120271" y="2455331"/>
            <a:ext cx="229081" cy="196017"/>
          </a:xfrm>
          <a:prstGeom prst="arc">
            <a:avLst>
              <a:gd name="adj1" fmla="val 17123030"/>
              <a:gd name="adj2" fmla="val 550306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6" name="Bogen 55">
            <a:extLst>
              <a:ext uri="{FF2B5EF4-FFF2-40B4-BE49-F238E27FC236}">
                <a16:creationId xmlns:a16="http://schemas.microsoft.com/office/drawing/2014/main" id="{5FFF2E3A-CD2E-8BB9-F4AA-428190C92195}"/>
              </a:ext>
            </a:extLst>
          </p:cNvPr>
          <p:cNvSpPr/>
          <p:nvPr/>
        </p:nvSpPr>
        <p:spPr>
          <a:xfrm rot="15025520">
            <a:off x="9020711" y="2530813"/>
            <a:ext cx="229081" cy="196017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8" name="Bogen 57">
            <a:extLst>
              <a:ext uri="{FF2B5EF4-FFF2-40B4-BE49-F238E27FC236}">
                <a16:creationId xmlns:a16="http://schemas.microsoft.com/office/drawing/2014/main" id="{319A2AA8-62B0-F080-C6CB-2FD76D00E959}"/>
              </a:ext>
            </a:extLst>
          </p:cNvPr>
          <p:cNvSpPr/>
          <p:nvPr/>
        </p:nvSpPr>
        <p:spPr>
          <a:xfrm rot="5400000">
            <a:off x="9140793" y="2575148"/>
            <a:ext cx="300910" cy="203819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105742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41908F-2170-6D0F-D22B-E35B563265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41AF03-CA5D-70A0-57C7-3C6AF16C76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Ferromagnetic Dispersion Relation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10F2401-9561-7555-2FCA-B11841785A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9A3616A-6DCD-399A-AF6C-6B238B4995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20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D859769D-0598-570F-40EE-C29BE08A37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25" name="Inhaltsplatzhalter 2">
            <a:extLst>
              <a:ext uri="{FF2B5EF4-FFF2-40B4-BE49-F238E27FC236}">
                <a16:creationId xmlns:a16="http://schemas.microsoft.com/office/drawing/2014/main" id="{77BE8874-2C20-53BA-E35C-0AE269779D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5493" y="1989211"/>
            <a:ext cx="3744284" cy="4103687"/>
          </a:xfrm>
        </p:spPr>
        <p:txBody>
          <a:bodyPr/>
          <a:lstStyle/>
          <a:p>
            <a:r>
              <a:rPr lang="en-US" dirty="0"/>
              <a:t>Properties of the eigenstates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Same result with semiclassical </a:t>
            </a:r>
          </a:p>
          <a:p>
            <a:pPr lvl="1"/>
            <a:r>
              <a:rPr lang="en-US" dirty="0"/>
              <a:t>calculation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30" name="Grafik 29">
            <a:extLst>
              <a:ext uri="{FF2B5EF4-FFF2-40B4-BE49-F238E27FC236}">
                <a16:creationId xmlns:a16="http://schemas.microsoft.com/office/drawing/2014/main" id="{F2081C15-0F79-CDF6-DFB6-1FC6421726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360" y="3072401"/>
            <a:ext cx="3648584" cy="733527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AA03AA8E-BE0E-9078-FC52-BEEF04A3105D}"/>
              </a:ext>
            </a:extLst>
          </p:cNvPr>
          <p:cNvSpPr txBox="1"/>
          <p:nvPr/>
        </p:nvSpPr>
        <p:spPr>
          <a:xfrm>
            <a:off x="335493" y="4041055"/>
            <a:ext cx="27088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F.Bloch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. </a:t>
            </a:r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Z.Physik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61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206-219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(1930)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4C54EE12-63DF-8CBA-7226-29DD9CE127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800" y="3060781"/>
            <a:ext cx="564862" cy="246222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A0BF951B-77D0-76E8-E6B7-515682E70AE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9574" y="1120326"/>
            <a:ext cx="8202872" cy="3435362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30164B22-E0CC-094A-DAE7-1BD47AC0ABBD}"/>
              </a:ext>
            </a:extLst>
          </p:cNvPr>
          <p:cNvSpPr/>
          <p:nvPr/>
        </p:nvSpPr>
        <p:spPr>
          <a:xfrm>
            <a:off x="4176083" y="1035718"/>
            <a:ext cx="7852699" cy="2729397"/>
          </a:xfrm>
          <a:prstGeom prst="rect">
            <a:avLst/>
          </a:prstGeom>
          <a:solidFill>
            <a:srgbClr val="F8F8F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530202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4BD9CA-38C6-FE2D-EB72-6FD7397D95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8C39D8-D60F-4608-E219-1596A8FA3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Ferromagnetic Dispersion Relation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8565958-ED56-8A07-97B7-CC80609462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8EDC2A8-6B1C-AED8-439D-5194E2BF92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21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776ACAFA-6E2C-90C8-663F-291DBF712C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25" name="Inhaltsplatzhalter 2">
            <a:extLst>
              <a:ext uri="{FF2B5EF4-FFF2-40B4-BE49-F238E27FC236}">
                <a16:creationId xmlns:a16="http://schemas.microsoft.com/office/drawing/2014/main" id="{A9B6EAA2-222C-95AC-0D80-A4606396A1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5493" y="1989211"/>
            <a:ext cx="3744284" cy="4103687"/>
          </a:xfrm>
        </p:spPr>
        <p:txBody>
          <a:bodyPr/>
          <a:lstStyle/>
          <a:p>
            <a:r>
              <a:rPr lang="en-US" dirty="0"/>
              <a:t>Properties of the eigenstates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Same result with semiclassical </a:t>
            </a:r>
          </a:p>
          <a:p>
            <a:pPr lvl="1"/>
            <a:r>
              <a:rPr lang="en-US" dirty="0"/>
              <a:t>calculation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EA654884-D446-F633-2A80-3F31A351C920}"/>
              </a:ext>
            </a:extLst>
          </p:cNvPr>
          <p:cNvSpPr txBox="1"/>
          <p:nvPr/>
        </p:nvSpPr>
        <p:spPr>
          <a:xfrm>
            <a:off x="8544272" y="5197650"/>
            <a:ext cx="25426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For a linear chain with NN</a:t>
            </a:r>
          </a:p>
        </p:txBody>
      </p:sp>
      <p:pic>
        <p:nvPicPr>
          <p:cNvPr id="30" name="Grafik 29">
            <a:extLst>
              <a:ext uri="{FF2B5EF4-FFF2-40B4-BE49-F238E27FC236}">
                <a16:creationId xmlns:a16="http://schemas.microsoft.com/office/drawing/2014/main" id="{46F422C8-1893-4459-98EA-68283789E1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360" y="3072401"/>
            <a:ext cx="3648584" cy="733527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8C761851-166D-7AEC-507C-31FC8B060B0C}"/>
              </a:ext>
            </a:extLst>
          </p:cNvPr>
          <p:cNvSpPr txBox="1"/>
          <p:nvPr/>
        </p:nvSpPr>
        <p:spPr>
          <a:xfrm>
            <a:off x="335493" y="4041055"/>
            <a:ext cx="27088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F.Bloch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. </a:t>
            </a:r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Z.Physik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61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206-219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(1930)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D67A41BF-E3B1-BF6E-3B47-337682FEA0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1800" y="3060781"/>
            <a:ext cx="564862" cy="246222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41E7F767-8AC8-6D4D-955E-0BDE0ACF3AB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9574" y="1120326"/>
            <a:ext cx="8202872" cy="3435362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468539A6-8B65-CD65-D904-F42ED5D086B6}"/>
              </a:ext>
            </a:extLst>
          </p:cNvPr>
          <p:cNvSpPr/>
          <p:nvPr/>
        </p:nvSpPr>
        <p:spPr>
          <a:xfrm>
            <a:off x="4176083" y="1035718"/>
            <a:ext cx="7852699" cy="2729397"/>
          </a:xfrm>
          <a:prstGeom prst="rect">
            <a:avLst/>
          </a:prstGeom>
          <a:solidFill>
            <a:srgbClr val="F8F8F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4ED9CC22-7172-A859-6EDD-939BBB163EC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2584" y="5197650"/>
            <a:ext cx="4920735" cy="1012812"/>
          </a:xfrm>
          <a:prstGeom prst="rect">
            <a:avLst/>
          </a:prstGeo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CE26C7C5-91A9-A63E-CAC9-F93A5AFD3FE4}"/>
              </a:ext>
            </a:extLst>
          </p:cNvPr>
          <p:cNvSpPr txBox="1"/>
          <p:nvPr/>
        </p:nvSpPr>
        <p:spPr>
          <a:xfrm>
            <a:off x="8193325" y="5734250"/>
            <a:ext cx="36631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S.Blundell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Magnetism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in Condensed matter 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(2000)</a:t>
            </a:r>
          </a:p>
        </p:txBody>
      </p:sp>
    </p:spTree>
    <p:extLst>
      <p:ext uri="{BB962C8B-B14F-4D97-AF65-F5344CB8AC3E}">
        <p14:creationId xmlns:p14="http://schemas.microsoft.com/office/powerpoint/2010/main" val="26406521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60CB8A-F093-EE83-C683-D03FBCF3E5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3FE481-4BBB-0D01-CFFF-22DD2591E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Ferromagnetic Dispersion Relation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34BEBEE-D0BE-EF09-BC1D-E6DCCC3E0E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AE51720-61C0-BB14-C213-661B80D8C1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22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6E8D3E9E-78DF-8380-E146-E7620A1382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51225597-F088-CAFA-C547-CDF90C336E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5493" y="1989211"/>
            <a:ext cx="3744284" cy="4103687"/>
          </a:xfrm>
        </p:spPr>
        <p:txBody>
          <a:bodyPr/>
          <a:lstStyle/>
          <a:p>
            <a:r>
              <a:rPr lang="en-US" dirty="0"/>
              <a:t>Properties of the eigenstates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9EB85242-7033-952F-8685-18B8A3220B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360" y="3072401"/>
            <a:ext cx="3648584" cy="733527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0304E480-5362-518D-DE11-329B0EA88FBA}"/>
              </a:ext>
            </a:extLst>
          </p:cNvPr>
          <p:cNvSpPr txBox="1"/>
          <p:nvPr/>
        </p:nvSpPr>
        <p:spPr>
          <a:xfrm>
            <a:off x="335493" y="4041055"/>
            <a:ext cx="27088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F.Bloch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. </a:t>
            </a:r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Z.Physik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61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206-219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(1930)</a:t>
            </a: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EF9D881D-0336-62C8-3B29-520439BA52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800" y="3060781"/>
            <a:ext cx="564862" cy="246222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33106CAA-E4AA-D36D-BA73-8D243B6643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0074" y="1340768"/>
            <a:ext cx="4810125" cy="3095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3015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B887E3-E2A8-BE8D-A029-131694A352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00FE610-9825-8247-4C6A-733861D9C8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Ferromagnetic Dispersion Relation</a:t>
            </a:r>
            <a:br>
              <a:rPr lang="en-US" dirty="0"/>
            </a:br>
            <a:r>
              <a:rPr lang="en-US" dirty="0"/>
              <a:t>with a Magnetic Field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0F10D0D-3735-2CAB-B4C9-42BFBF6236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2BBE5BE-BCE4-4191-13F6-C96E165B8A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23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5D0C4A6-82B8-CE37-6763-251B7A0B5C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5EA33590-FB21-2ECE-1DA7-C4269FCD32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5493" y="1989211"/>
            <a:ext cx="3744284" cy="4103687"/>
          </a:xfrm>
        </p:spPr>
        <p:txBody>
          <a:bodyPr/>
          <a:lstStyle/>
          <a:p>
            <a:r>
              <a:rPr lang="en-US" dirty="0"/>
              <a:t>Addition of Zeeman term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33" name="Grafik 32">
            <a:extLst>
              <a:ext uri="{FF2B5EF4-FFF2-40B4-BE49-F238E27FC236}">
                <a16:creationId xmlns:a16="http://schemas.microsoft.com/office/drawing/2014/main" id="{860CA27C-4AC8-DD24-E4B8-2E2AC2A84F5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255" y="2468712"/>
            <a:ext cx="6818378" cy="2164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4048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11A1BB-5CEA-9141-895B-871ECF31F4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3655D382-A632-4A27-CD6F-6670F3B5E71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50074" y="1340768"/>
            <a:ext cx="4810125" cy="309562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AEA2272-3E16-2EFC-62C3-9FD4B8CA3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Ferromagnetic Dispersion Relation</a:t>
            </a:r>
            <a:br>
              <a:rPr lang="en-US" dirty="0"/>
            </a:br>
            <a:r>
              <a:rPr lang="en-US" dirty="0"/>
              <a:t>with a Magnetic Field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323C7B1-C201-6B66-14C4-0FE4A8BE0E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D088D6F-4FB5-2558-92F9-09B4FB5622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24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16C7B530-06E4-0DBC-95E4-191712039C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27EFF50A-D7FF-9CBC-D0E3-3A7192EBCB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5493" y="1989211"/>
            <a:ext cx="3744284" cy="4103687"/>
          </a:xfrm>
        </p:spPr>
        <p:txBody>
          <a:bodyPr/>
          <a:lstStyle/>
          <a:p>
            <a:r>
              <a:rPr lang="en-US" dirty="0"/>
              <a:t>Addition of Zeeman term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28" name="Grafik 27">
            <a:extLst>
              <a:ext uri="{FF2B5EF4-FFF2-40B4-BE49-F238E27FC236}">
                <a16:creationId xmlns:a16="http://schemas.microsoft.com/office/drawing/2014/main" id="{D3EB5C94-170D-F432-DB0D-F5C5CA05CDA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265" y="5288879"/>
            <a:ext cx="5817717" cy="767127"/>
          </a:xfrm>
          <a:prstGeom prst="rect">
            <a:avLst/>
          </a:prstGeom>
        </p:spPr>
      </p:pic>
      <p:pic>
        <p:nvPicPr>
          <p:cNvPr id="33" name="Grafik 32">
            <a:extLst>
              <a:ext uri="{FF2B5EF4-FFF2-40B4-BE49-F238E27FC236}">
                <a16:creationId xmlns:a16="http://schemas.microsoft.com/office/drawing/2014/main" id="{701DC88F-3F76-B7AA-8E8A-4774D89CBBD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255" y="2468712"/>
            <a:ext cx="6818378" cy="2164513"/>
          </a:xfrm>
          <a:prstGeom prst="rect">
            <a:avLst/>
          </a:prstGeom>
        </p:spPr>
      </p:pic>
      <p:pic>
        <p:nvPicPr>
          <p:cNvPr id="35" name="Grafik 34">
            <a:extLst>
              <a:ext uri="{FF2B5EF4-FFF2-40B4-BE49-F238E27FC236}">
                <a16:creationId xmlns:a16="http://schemas.microsoft.com/office/drawing/2014/main" id="{F7AB7C05-357F-D04F-4077-C55BCE3A898E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4152" y="5596525"/>
            <a:ext cx="3034876" cy="29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1051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A3BCB5-3A4E-C8F4-734B-294C3BDB6E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FE5380-0A95-E68E-53AE-B2F1F20DA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4C05FAD-B0ED-7053-C66E-7A6FC531D1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799" y="1989139"/>
            <a:ext cx="6240265" cy="4103687"/>
          </a:xfrm>
        </p:spPr>
        <p:txBody>
          <a:bodyPr/>
          <a:lstStyle/>
          <a:p>
            <a:r>
              <a:rPr lang="en-US" dirty="0"/>
              <a:t>First excited state</a:t>
            </a:r>
          </a:p>
          <a:p>
            <a:pPr lvl="1"/>
            <a:endParaRPr lang="en-US" dirty="0"/>
          </a:p>
          <a:p>
            <a:pPr lvl="1"/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Delocalization</a:t>
            </a:r>
            <a:r>
              <a:rPr lang="en-US" dirty="0"/>
              <a:t> of a “flipped” spin over all sites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DE8E03C-69EA-D61A-CA46-03ED18E061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5647C1F-AD0C-F307-B33C-E076F1D03B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25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58085F0E-F2B7-5962-98B3-15F066DE1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A625D607-6651-BDF2-4288-D565DE753F7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5560" y="2850830"/>
            <a:ext cx="3282327" cy="633240"/>
          </a:xfrm>
          <a:prstGeom prst="rect">
            <a:avLst/>
          </a:prstGeom>
        </p:spPr>
      </p:pic>
      <p:sp>
        <p:nvSpPr>
          <p:cNvPr id="15" name="Rechteck 14">
            <a:extLst>
              <a:ext uri="{FF2B5EF4-FFF2-40B4-BE49-F238E27FC236}">
                <a16:creationId xmlns:a16="http://schemas.microsoft.com/office/drawing/2014/main" id="{34EDBD71-4422-0935-127A-3A4A3B0BEE2A}"/>
              </a:ext>
            </a:extLst>
          </p:cNvPr>
          <p:cNvSpPr/>
          <p:nvPr/>
        </p:nvSpPr>
        <p:spPr>
          <a:xfrm>
            <a:off x="7909105" y="4365104"/>
            <a:ext cx="173034" cy="2514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40324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9D6F16-7EE7-70A3-6358-51D449FA10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7DA510B-6964-562C-6967-218EB9AFF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B740E76-9E8C-B062-C3F7-40DE3175BF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799" y="1989139"/>
            <a:ext cx="6240265" cy="4103687"/>
          </a:xfrm>
        </p:spPr>
        <p:txBody>
          <a:bodyPr/>
          <a:lstStyle/>
          <a:p>
            <a:r>
              <a:rPr lang="en-US" dirty="0"/>
              <a:t>First excited state</a:t>
            </a:r>
          </a:p>
          <a:p>
            <a:pPr lvl="1"/>
            <a:endParaRPr lang="en-US" dirty="0"/>
          </a:p>
          <a:p>
            <a:pPr lvl="1"/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Delocalization</a:t>
            </a:r>
            <a:r>
              <a:rPr lang="en-US" dirty="0"/>
              <a:t> of a “flipped” spin over all sites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Collective excitation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0FCB610-5318-7648-3B3D-4B87125EDA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56C5793-D221-77E2-6C20-15C1DAAFE4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26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BC3FDED-B0BE-F28F-D161-A8C156A20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32C4E4F4-D49E-82A8-F21B-B46D73E2F77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5560" y="2850830"/>
            <a:ext cx="3282327" cy="633240"/>
          </a:xfrm>
          <a:prstGeom prst="rect">
            <a:avLst/>
          </a:prstGeom>
        </p:spPr>
      </p:pic>
      <p:sp>
        <p:nvSpPr>
          <p:cNvPr id="15" name="Rechteck 14">
            <a:extLst>
              <a:ext uri="{FF2B5EF4-FFF2-40B4-BE49-F238E27FC236}">
                <a16:creationId xmlns:a16="http://schemas.microsoft.com/office/drawing/2014/main" id="{B8DD1A5A-CD10-CE7A-FD6D-70C3CECF693F}"/>
              </a:ext>
            </a:extLst>
          </p:cNvPr>
          <p:cNvSpPr/>
          <p:nvPr/>
        </p:nvSpPr>
        <p:spPr>
          <a:xfrm>
            <a:off x="7909105" y="4365104"/>
            <a:ext cx="173034" cy="2514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266EE1E2-AB24-9741-C210-97B084627882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1114" y="2332879"/>
            <a:ext cx="4469052" cy="2353700"/>
          </a:xfrm>
          <a:prstGeom prst="rect">
            <a:avLst/>
          </a:prstGeo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6A76C49C-F9C9-447A-C1D2-9D9252737B3E}"/>
              </a:ext>
            </a:extLst>
          </p:cNvPr>
          <p:cNvSpPr/>
          <p:nvPr/>
        </p:nvSpPr>
        <p:spPr>
          <a:xfrm>
            <a:off x="7909105" y="4365104"/>
            <a:ext cx="173034" cy="2514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6B266971-CD79-ADF2-5758-839F890ACB6A}"/>
              </a:ext>
            </a:extLst>
          </p:cNvPr>
          <p:cNvSpPr/>
          <p:nvPr/>
        </p:nvSpPr>
        <p:spPr>
          <a:xfrm>
            <a:off x="7705278" y="2332878"/>
            <a:ext cx="3759040" cy="1744193"/>
          </a:xfrm>
          <a:prstGeom prst="rect">
            <a:avLst/>
          </a:prstGeom>
          <a:solidFill>
            <a:srgbClr val="F8F8F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676447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2EBD8B-0CB5-C818-28F0-07C27EFCF8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A129A5D-8186-CD8E-0575-40FB73101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8D10107-30EA-C287-86BE-80C349803A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799" y="1989139"/>
            <a:ext cx="6240265" cy="4103687"/>
          </a:xfrm>
        </p:spPr>
        <p:txBody>
          <a:bodyPr/>
          <a:lstStyle/>
          <a:p>
            <a:r>
              <a:rPr lang="en-US" dirty="0"/>
              <a:t>First excited state</a:t>
            </a:r>
          </a:p>
          <a:p>
            <a:pPr lvl="1"/>
            <a:endParaRPr lang="en-US" dirty="0"/>
          </a:p>
          <a:p>
            <a:pPr lvl="1"/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Delocalization</a:t>
            </a:r>
            <a:r>
              <a:rPr lang="en-US" dirty="0"/>
              <a:t> of a “flipped” spin over all sites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Collective excitation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By comparison to phonons:</a:t>
            </a:r>
          </a:p>
          <a:p>
            <a:pPr lvl="1"/>
            <a:r>
              <a:rPr lang="en-US" dirty="0"/>
              <a:t>-Well defined momentum </a:t>
            </a:r>
          </a:p>
          <a:p>
            <a:pPr lvl="1"/>
            <a:r>
              <a:rPr lang="en-US" dirty="0"/>
              <a:t>-Energy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203AE5E-0605-9B56-C219-5DA6711A43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D6DFB97-02BF-87E3-3903-FAFA6C0D63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27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F92746F8-4245-060A-2FF3-4564CBC1D9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8CBBFF58-4FDE-F7D6-E7ED-67CB0216046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5560" y="2850830"/>
            <a:ext cx="3282327" cy="633240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2CAAE80F-ACC2-84AA-6D55-151100BF8642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5375" y="4365104"/>
            <a:ext cx="277333" cy="251429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A4513BC6-333B-E51A-03D9-3C7CD5433541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464" y="4646500"/>
            <a:ext cx="647985" cy="315748"/>
          </a:xfrm>
          <a:prstGeom prst="rect">
            <a:avLst/>
          </a:prstGeom>
        </p:spPr>
      </p:pic>
      <p:sp>
        <p:nvSpPr>
          <p:cNvPr id="19" name="Geschweifte Klammer rechts 18">
            <a:extLst>
              <a:ext uri="{FF2B5EF4-FFF2-40B4-BE49-F238E27FC236}">
                <a16:creationId xmlns:a16="http://schemas.microsoft.com/office/drawing/2014/main" id="{28F04F49-EE7E-11AA-81F7-3F8377C1BDB2}"/>
              </a:ext>
            </a:extLst>
          </p:cNvPr>
          <p:cNvSpPr/>
          <p:nvPr/>
        </p:nvSpPr>
        <p:spPr>
          <a:xfrm>
            <a:off x="3287688" y="4382546"/>
            <a:ext cx="155448" cy="608066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BEA007D8-9517-DFDF-DA49-0A0146092D0C}"/>
              </a:ext>
            </a:extLst>
          </p:cNvPr>
          <p:cNvSpPr txBox="1"/>
          <p:nvPr/>
        </p:nvSpPr>
        <p:spPr>
          <a:xfrm>
            <a:off x="3503712" y="4490818"/>
            <a:ext cx="13805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u="sng" dirty="0" err="1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Quasiparticle</a:t>
            </a:r>
            <a:endParaRPr lang="de-DE" sz="1600" b="1" u="sng" dirty="0">
              <a:uFill>
                <a:solidFill>
                  <a:schemeClr val="accent1">
                    <a:lumMod val="60000"/>
                    <a:lumOff val="40000"/>
                  </a:schemeClr>
                </a:solidFill>
              </a:uFill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BC025D6C-34FA-8B0C-99B5-C034DF51B319}"/>
              </a:ext>
            </a:extLst>
          </p:cNvPr>
          <p:cNvSpPr/>
          <p:nvPr/>
        </p:nvSpPr>
        <p:spPr>
          <a:xfrm>
            <a:off x="7909105" y="4365104"/>
            <a:ext cx="173034" cy="2514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6900248A-A370-A2E3-C6CE-61FEA15993C4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1114" y="2332879"/>
            <a:ext cx="4469052" cy="2353700"/>
          </a:xfrm>
          <a:prstGeom prst="rect">
            <a:avLst/>
          </a:prstGeo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BD081242-6070-CF35-A939-08EDD61F357B}"/>
              </a:ext>
            </a:extLst>
          </p:cNvPr>
          <p:cNvSpPr/>
          <p:nvPr/>
        </p:nvSpPr>
        <p:spPr>
          <a:xfrm>
            <a:off x="7909105" y="4365104"/>
            <a:ext cx="173034" cy="2514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15B81DE8-76B6-F5BF-DE6A-4CA899D17C3E}"/>
              </a:ext>
            </a:extLst>
          </p:cNvPr>
          <p:cNvSpPr/>
          <p:nvPr/>
        </p:nvSpPr>
        <p:spPr>
          <a:xfrm>
            <a:off x="7705278" y="2332878"/>
            <a:ext cx="3759040" cy="1744193"/>
          </a:xfrm>
          <a:prstGeom prst="rect">
            <a:avLst/>
          </a:prstGeom>
          <a:solidFill>
            <a:srgbClr val="F8F8F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19556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ACB84F-5E4F-BE66-E9C6-D6ACB52F42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0D600B5-FBCA-AF4F-3562-4547B5962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624877B-725A-5572-66CB-F944161107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799" y="1989139"/>
            <a:ext cx="6240265" cy="4103687"/>
          </a:xfrm>
        </p:spPr>
        <p:txBody>
          <a:bodyPr/>
          <a:lstStyle/>
          <a:p>
            <a:r>
              <a:rPr lang="en-US" dirty="0"/>
              <a:t>First excited state</a:t>
            </a:r>
          </a:p>
          <a:p>
            <a:pPr lvl="1"/>
            <a:endParaRPr lang="en-US" dirty="0"/>
          </a:p>
          <a:p>
            <a:pPr lvl="1"/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Delocalization</a:t>
            </a:r>
            <a:r>
              <a:rPr lang="en-US" dirty="0"/>
              <a:t> of a “flipped” spin over all sites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Collective excitation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By comparison to phonons:</a:t>
            </a:r>
          </a:p>
          <a:p>
            <a:pPr lvl="1"/>
            <a:r>
              <a:rPr lang="en-US" dirty="0"/>
              <a:t>-Well defined momentum </a:t>
            </a:r>
          </a:p>
          <a:p>
            <a:pPr lvl="1"/>
            <a:r>
              <a:rPr lang="en-US" dirty="0"/>
              <a:t>-Energy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Reduces magnetization by 1     Integer spin     </a:t>
            </a: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Boson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28018F9-1A7E-6822-F362-9D29B09C6A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8B342E4-54F7-E8FC-B437-DA406F000A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28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1BF03559-C446-83E9-F38B-180BE87582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2727DEAC-147A-D52D-4E9B-590F5C485C0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1114" y="2332879"/>
            <a:ext cx="4469052" cy="235370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BC3A26ED-39A3-5D5D-3AA5-2327950B306A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5560" y="2850830"/>
            <a:ext cx="3282327" cy="633240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D2E94AB6-06AE-D6D1-1CD5-AF72893EABCF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5375" y="4365104"/>
            <a:ext cx="277333" cy="251429"/>
          </a:xfrm>
          <a:prstGeom prst="rect">
            <a:avLst/>
          </a:prstGeom>
        </p:spPr>
      </p:pic>
      <p:sp>
        <p:nvSpPr>
          <p:cNvPr id="19" name="Geschweifte Klammer rechts 18">
            <a:extLst>
              <a:ext uri="{FF2B5EF4-FFF2-40B4-BE49-F238E27FC236}">
                <a16:creationId xmlns:a16="http://schemas.microsoft.com/office/drawing/2014/main" id="{0BC13AFF-5B94-7CF5-6B87-A68155643295}"/>
              </a:ext>
            </a:extLst>
          </p:cNvPr>
          <p:cNvSpPr/>
          <p:nvPr/>
        </p:nvSpPr>
        <p:spPr>
          <a:xfrm>
            <a:off x="3287688" y="4382546"/>
            <a:ext cx="155448" cy="608066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B31876CC-EBE3-3B10-D4D9-B314C00BFD7D}"/>
              </a:ext>
            </a:extLst>
          </p:cNvPr>
          <p:cNvSpPr txBox="1"/>
          <p:nvPr/>
        </p:nvSpPr>
        <p:spPr>
          <a:xfrm>
            <a:off x="3503712" y="4490818"/>
            <a:ext cx="13805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u="sng" dirty="0" err="1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Quasiparticle</a:t>
            </a:r>
            <a:endParaRPr lang="de-DE" sz="1600" b="1" u="sng" dirty="0">
              <a:uFill>
                <a:solidFill>
                  <a:schemeClr val="accent1">
                    <a:lumMod val="60000"/>
                    <a:lumOff val="40000"/>
                  </a:schemeClr>
                </a:solidFill>
              </a:uFill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F9D79A7D-875E-3B9B-F32C-E54114B68E22}"/>
              </a:ext>
            </a:extLst>
          </p:cNvPr>
          <p:cNvSpPr/>
          <p:nvPr/>
        </p:nvSpPr>
        <p:spPr>
          <a:xfrm>
            <a:off x="7909105" y="4365104"/>
            <a:ext cx="173034" cy="2514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174827BA-A109-4855-6260-14BCF9CC5A56}"/>
              </a:ext>
            </a:extLst>
          </p:cNvPr>
          <p:cNvCxnSpPr>
            <a:cxnSpLocks/>
          </p:cNvCxnSpPr>
          <p:nvPr/>
        </p:nvCxnSpPr>
        <p:spPr>
          <a:xfrm>
            <a:off x="3009578" y="5604420"/>
            <a:ext cx="22078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7F3F5A65-6583-7E41-9AF9-645EDB92969F}"/>
              </a:ext>
            </a:extLst>
          </p:cNvPr>
          <p:cNvCxnSpPr>
            <a:cxnSpLocks/>
          </p:cNvCxnSpPr>
          <p:nvPr/>
        </p:nvCxnSpPr>
        <p:spPr>
          <a:xfrm>
            <a:off x="4367808" y="5596830"/>
            <a:ext cx="22078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hteck 20">
            <a:extLst>
              <a:ext uri="{FF2B5EF4-FFF2-40B4-BE49-F238E27FC236}">
                <a16:creationId xmlns:a16="http://schemas.microsoft.com/office/drawing/2014/main" id="{A654A7AD-32A4-B36E-487B-3A483AC3E1CC}"/>
              </a:ext>
            </a:extLst>
          </p:cNvPr>
          <p:cNvSpPr/>
          <p:nvPr/>
        </p:nvSpPr>
        <p:spPr>
          <a:xfrm>
            <a:off x="7705278" y="2332878"/>
            <a:ext cx="3759040" cy="1744193"/>
          </a:xfrm>
          <a:prstGeom prst="rect">
            <a:avLst/>
          </a:prstGeom>
          <a:solidFill>
            <a:srgbClr val="F8F8F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776CD987-5F6A-A403-E087-8AAB80D86187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464" y="4646500"/>
            <a:ext cx="647985" cy="315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9635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CD7C99-158F-AA43-0BC4-0460B41442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E5F7566-A962-A865-45C8-1B2B31E99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135D2BD-EADE-1F2A-094C-83D5FC2A45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799" y="1989139"/>
            <a:ext cx="6240265" cy="4103687"/>
          </a:xfrm>
        </p:spPr>
        <p:txBody>
          <a:bodyPr/>
          <a:lstStyle/>
          <a:p>
            <a:r>
              <a:rPr lang="en-US" dirty="0"/>
              <a:t>First excited state</a:t>
            </a:r>
          </a:p>
          <a:p>
            <a:pPr lvl="1"/>
            <a:endParaRPr lang="en-US" dirty="0"/>
          </a:p>
          <a:p>
            <a:pPr lvl="1"/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Delocalization</a:t>
            </a:r>
            <a:r>
              <a:rPr lang="en-US" dirty="0"/>
              <a:t> of a “flipped” spin over all sites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Collective excitation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By comparison to phonons:</a:t>
            </a:r>
          </a:p>
          <a:p>
            <a:pPr lvl="1"/>
            <a:r>
              <a:rPr lang="en-US" dirty="0"/>
              <a:t>-Well defined momentum </a:t>
            </a:r>
          </a:p>
          <a:p>
            <a:pPr lvl="1"/>
            <a:r>
              <a:rPr lang="en-US" dirty="0"/>
              <a:t>-Energy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Reduces magnetization by 1     Integer spin     </a:t>
            </a: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Boson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4ABE05D-CDA2-191E-04AB-E72530BE37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89D6DD7-3496-5158-5F03-C23F27BEAB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29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7B1BBD9E-4274-D3CC-F4FD-40E213D5A6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39535F85-7B3A-B878-CDF8-93BBA04F16E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1114" y="2332879"/>
            <a:ext cx="4469052" cy="235370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1FCCF891-84DC-7514-E7B6-221E242EDDC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5560" y="2850830"/>
            <a:ext cx="3282327" cy="633240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92A4EE26-E911-3E2E-92C9-9A058C2652A5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5375" y="4365104"/>
            <a:ext cx="277333" cy="251429"/>
          </a:xfrm>
          <a:prstGeom prst="rect">
            <a:avLst/>
          </a:prstGeom>
        </p:spPr>
      </p:pic>
      <p:sp>
        <p:nvSpPr>
          <p:cNvPr id="19" name="Geschweifte Klammer rechts 18">
            <a:extLst>
              <a:ext uri="{FF2B5EF4-FFF2-40B4-BE49-F238E27FC236}">
                <a16:creationId xmlns:a16="http://schemas.microsoft.com/office/drawing/2014/main" id="{3D9D99F5-73A9-4B0B-F687-AA2AEDFDC52C}"/>
              </a:ext>
            </a:extLst>
          </p:cNvPr>
          <p:cNvSpPr/>
          <p:nvPr/>
        </p:nvSpPr>
        <p:spPr>
          <a:xfrm>
            <a:off x="3287688" y="4382546"/>
            <a:ext cx="155448" cy="608066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E6F1916B-0A53-4602-2E58-CC90BD0CAA5B}"/>
              </a:ext>
            </a:extLst>
          </p:cNvPr>
          <p:cNvSpPr txBox="1"/>
          <p:nvPr/>
        </p:nvSpPr>
        <p:spPr>
          <a:xfrm>
            <a:off x="3503712" y="4490818"/>
            <a:ext cx="13805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u="sng" dirty="0" err="1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Quasiparticle</a:t>
            </a:r>
            <a:endParaRPr lang="de-DE" sz="1600" b="1" u="sng" dirty="0">
              <a:uFill>
                <a:solidFill>
                  <a:schemeClr val="accent1">
                    <a:lumMod val="60000"/>
                    <a:lumOff val="40000"/>
                  </a:schemeClr>
                </a:solidFill>
              </a:uFill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8D818EC2-64CC-6CE5-4248-668BF8A1C9D5}"/>
              </a:ext>
            </a:extLst>
          </p:cNvPr>
          <p:cNvSpPr/>
          <p:nvPr/>
        </p:nvSpPr>
        <p:spPr>
          <a:xfrm>
            <a:off x="7909105" y="4365104"/>
            <a:ext cx="173034" cy="2514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EE0E2765-7131-5595-D7D5-B9455392A0B3}"/>
              </a:ext>
            </a:extLst>
          </p:cNvPr>
          <p:cNvCxnSpPr>
            <a:cxnSpLocks/>
          </p:cNvCxnSpPr>
          <p:nvPr/>
        </p:nvCxnSpPr>
        <p:spPr>
          <a:xfrm>
            <a:off x="3009578" y="5604420"/>
            <a:ext cx="22078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DDC592C4-5CF7-DB4C-556A-CB97EFD6F910}"/>
              </a:ext>
            </a:extLst>
          </p:cNvPr>
          <p:cNvCxnSpPr>
            <a:cxnSpLocks/>
          </p:cNvCxnSpPr>
          <p:nvPr/>
        </p:nvCxnSpPr>
        <p:spPr>
          <a:xfrm>
            <a:off x="4367808" y="5596830"/>
            <a:ext cx="22078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hteck 20">
            <a:extLst>
              <a:ext uri="{FF2B5EF4-FFF2-40B4-BE49-F238E27FC236}">
                <a16:creationId xmlns:a16="http://schemas.microsoft.com/office/drawing/2014/main" id="{89D1D869-1AB1-E172-39EA-0320FA0A1798}"/>
              </a:ext>
            </a:extLst>
          </p:cNvPr>
          <p:cNvSpPr/>
          <p:nvPr/>
        </p:nvSpPr>
        <p:spPr>
          <a:xfrm>
            <a:off x="7705278" y="2332878"/>
            <a:ext cx="3759040" cy="1744193"/>
          </a:xfrm>
          <a:prstGeom prst="rect">
            <a:avLst/>
          </a:prstGeom>
          <a:solidFill>
            <a:srgbClr val="F8F8F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207ED119-9B0D-B073-09E6-D227DB1F91EA}"/>
              </a:ext>
            </a:extLst>
          </p:cNvPr>
          <p:cNvSpPr txBox="1"/>
          <p:nvPr/>
        </p:nvSpPr>
        <p:spPr>
          <a:xfrm>
            <a:off x="5889918" y="5365997"/>
            <a:ext cx="12987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Magnon</a:t>
            </a:r>
            <a:endParaRPr lang="de-DE" sz="24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8F825AC6-A051-C40B-F2B0-CFF911837524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464" y="4646500"/>
            <a:ext cx="647985" cy="315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5316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34658A-DDD7-42F4-54CC-EA10950698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Gruppieren 65">
            <a:extLst>
              <a:ext uri="{FF2B5EF4-FFF2-40B4-BE49-F238E27FC236}">
                <a16:creationId xmlns:a16="http://schemas.microsoft.com/office/drawing/2014/main" id="{47C55421-D3B0-AD02-EF07-C744F8193DF1}"/>
              </a:ext>
            </a:extLst>
          </p:cNvPr>
          <p:cNvGrpSpPr/>
          <p:nvPr/>
        </p:nvGrpSpPr>
        <p:grpSpPr>
          <a:xfrm>
            <a:off x="6096000" y="1455005"/>
            <a:ext cx="4667381" cy="1241435"/>
            <a:chOff x="6096000" y="1455005"/>
            <a:chExt cx="4667381" cy="1241435"/>
          </a:xfrm>
        </p:grpSpPr>
        <p:cxnSp>
          <p:nvCxnSpPr>
            <p:cNvPr id="36" name="Gerader Verbinder 35">
              <a:extLst>
                <a:ext uri="{FF2B5EF4-FFF2-40B4-BE49-F238E27FC236}">
                  <a16:creationId xmlns:a16="http://schemas.microsoft.com/office/drawing/2014/main" id="{4B51CDF9-B1DD-C259-2EA9-5F688C1703B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6000" y="2036026"/>
              <a:ext cx="577127" cy="560981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Gerader Verbinder 37">
              <a:extLst>
                <a:ext uri="{FF2B5EF4-FFF2-40B4-BE49-F238E27FC236}">
                  <a16:creationId xmlns:a16="http://schemas.microsoft.com/office/drawing/2014/main" id="{46DD0494-6A9F-0942-70E6-7F31F5C87D9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673127" y="2036026"/>
              <a:ext cx="997840" cy="407252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Gerader Verbinder 43">
              <a:extLst>
                <a:ext uri="{FF2B5EF4-FFF2-40B4-BE49-F238E27FC236}">
                  <a16:creationId xmlns:a16="http://schemas.microsoft.com/office/drawing/2014/main" id="{C300BCDC-FF8B-8280-BE68-28A2C9ACD7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61260" y="1988396"/>
              <a:ext cx="665923" cy="478076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Gerader Verbinder 46">
              <a:extLst>
                <a:ext uri="{FF2B5EF4-FFF2-40B4-BE49-F238E27FC236}">
                  <a16:creationId xmlns:a16="http://schemas.microsoft.com/office/drawing/2014/main" id="{9279388C-A750-C5B8-6EED-435AEA21A140}"/>
                </a:ext>
              </a:extLst>
            </p:cNvPr>
            <p:cNvCxnSpPr>
              <a:cxnSpLocks/>
            </p:cNvCxnSpPr>
            <p:nvPr/>
          </p:nvCxnSpPr>
          <p:spPr>
            <a:xfrm>
              <a:off x="7670967" y="1455005"/>
              <a:ext cx="648763" cy="530036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Gerader Verbinder 50">
              <a:extLst>
                <a:ext uri="{FF2B5EF4-FFF2-40B4-BE49-F238E27FC236}">
                  <a16:creationId xmlns:a16="http://schemas.microsoft.com/office/drawing/2014/main" id="{A7558E7B-89E6-7965-48F3-DD33C56059C4}"/>
                </a:ext>
              </a:extLst>
            </p:cNvPr>
            <p:cNvCxnSpPr>
              <a:cxnSpLocks/>
            </p:cNvCxnSpPr>
            <p:nvPr/>
          </p:nvCxnSpPr>
          <p:spPr>
            <a:xfrm>
              <a:off x="7681905" y="1472329"/>
              <a:ext cx="1180419" cy="76788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Gerader Verbinder 53">
              <a:extLst>
                <a:ext uri="{FF2B5EF4-FFF2-40B4-BE49-F238E27FC236}">
                  <a16:creationId xmlns:a16="http://schemas.microsoft.com/office/drawing/2014/main" id="{AB07A94B-7033-1008-8AD1-60C9B07AE14A}"/>
                </a:ext>
              </a:extLst>
            </p:cNvPr>
            <p:cNvCxnSpPr>
              <a:cxnSpLocks/>
            </p:cNvCxnSpPr>
            <p:nvPr/>
          </p:nvCxnSpPr>
          <p:spPr>
            <a:xfrm>
              <a:off x="8832995" y="1525444"/>
              <a:ext cx="387809" cy="1170996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Gerader Verbinder 59">
              <a:extLst>
                <a:ext uri="{FF2B5EF4-FFF2-40B4-BE49-F238E27FC236}">
                  <a16:creationId xmlns:a16="http://schemas.microsoft.com/office/drawing/2014/main" id="{40036CE2-4354-BAC5-E5C7-DB2E439B351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31418" y="1800789"/>
              <a:ext cx="1531963" cy="853289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CDB86C21-A280-186D-AE54-9A264F88E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4458D63-5A33-1804-A652-EB0498E3C1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799" y="1669473"/>
            <a:ext cx="5568951" cy="4103687"/>
          </a:xfrm>
        </p:spPr>
        <p:txBody>
          <a:bodyPr/>
          <a:lstStyle/>
          <a:p>
            <a:r>
              <a:rPr lang="en-US" dirty="0"/>
              <a:t>Current computing</a:t>
            </a:r>
          </a:p>
          <a:p>
            <a:endParaRPr lang="en-US" dirty="0"/>
          </a:p>
          <a:p>
            <a:pPr lvl="2"/>
            <a:r>
              <a:rPr lang="en-US" dirty="0"/>
              <a:t>Electronics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Information by moving electrons </a:t>
            </a:r>
            <a:r>
              <a:rPr lang="en-US" i="1" dirty="0"/>
              <a:t>(charge)</a:t>
            </a:r>
          </a:p>
          <a:p>
            <a:pPr lvl="3"/>
            <a:r>
              <a:rPr lang="en-US" dirty="0"/>
              <a:t>But they </a:t>
            </a:r>
            <a:r>
              <a:rPr lang="en-US" u="sng" dirty="0">
                <a:uFill>
                  <a:solidFill>
                    <a:srgbClr val="FF0000"/>
                  </a:solidFill>
                </a:uFill>
              </a:rPr>
              <a:t>scatter</a:t>
            </a:r>
            <a:r>
              <a:rPr lang="en-US" dirty="0"/>
              <a:t>      Joule heating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r>
              <a:rPr lang="en-US" dirty="0"/>
              <a:t>Another property of electrons: </a:t>
            </a: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Spin</a:t>
            </a:r>
            <a:r>
              <a:rPr lang="en-US" dirty="0"/>
              <a:t> 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Spintronics 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Make currents with spins, but how ?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7036652-226C-9997-98D8-AA61CCD1CF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5CB1A29-C9CA-CBB7-6960-6BC394FC43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3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8596E0B-F1A5-DFE4-DCEA-F920CA8B95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8" name="Parallelogramm 7">
            <a:extLst>
              <a:ext uri="{FF2B5EF4-FFF2-40B4-BE49-F238E27FC236}">
                <a16:creationId xmlns:a16="http://schemas.microsoft.com/office/drawing/2014/main" id="{F6FE7310-75E0-47EA-382F-8F655541F03F}"/>
              </a:ext>
            </a:extLst>
          </p:cNvPr>
          <p:cNvSpPr/>
          <p:nvPr/>
        </p:nvSpPr>
        <p:spPr>
          <a:xfrm>
            <a:off x="1000830" y="7379574"/>
            <a:ext cx="3619648" cy="4862767"/>
          </a:xfrm>
          <a:prstGeom prst="parallelogram">
            <a:avLst>
              <a:gd name="adj" fmla="val 39454"/>
            </a:avLst>
          </a:prstGeom>
          <a:solidFill>
            <a:schemeClr val="accent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Parallelogramm 11">
            <a:extLst>
              <a:ext uri="{FF2B5EF4-FFF2-40B4-BE49-F238E27FC236}">
                <a16:creationId xmlns:a16="http://schemas.microsoft.com/office/drawing/2014/main" id="{1E560187-3EE5-CE73-E982-6D25B9207A9D}"/>
              </a:ext>
            </a:extLst>
          </p:cNvPr>
          <p:cNvSpPr/>
          <p:nvPr/>
        </p:nvSpPr>
        <p:spPr>
          <a:xfrm>
            <a:off x="8572352" y="7821488"/>
            <a:ext cx="3619648" cy="4862767"/>
          </a:xfrm>
          <a:prstGeom prst="parallelogram">
            <a:avLst>
              <a:gd name="adj" fmla="val 39454"/>
            </a:avLst>
          </a:prstGeom>
          <a:solidFill>
            <a:schemeClr val="accent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Parallelogramm 12">
            <a:extLst>
              <a:ext uri="{FF2B5EF4-FFF2-40B4-BE49-F238E27FC236}">
                <a16:creationId xmlns:a16="http://schemas.microsoft.com/office/drawing/2014/main" id="{BB102EF4-C7F0-23D8-7BAF-CB4A421C135D}"/>
              </a:ext>
            </a:extLst>
          </p:cNvPr>
          <p:cNvSpPr/>
          <p:nvPr/>
        </p:nvSpPr>
        <p:spPr>
          <a:xfrm>
            <a:off x="12576720" y="-2907480"/>
            <a:ext cx="2952328" cy="3888977"/>
          </a:xfrm>
          <a:prstGeom prst="parallelogram">
            <a:avLst>
              <a:gd name="adj" fmla="val 39454"/>
            </a:avLst>
          </a:prstGeom>
          <a:noFill/>
          <a:ln>
            <a:solidFill>
              <a:schemeClr val="accent1"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Parallelogramm 13">
            <a:extLst>
              <a:ext uri="{FF2B5EF4-FFF2-40B4-BE49-F238E27FC236}">
                <a16:creationId xmlns:a16="http://schemas.microsoft.com/office/drawing/2014/main" id="{E04D166A-E43E-8D07-6AC7-7C1169528004}"/>
              </a:ext>
            </a:extLst>
          </p:cNvPr>
          <p:cNvSpPr/>
          <p:nvPr/>
        </p:nvSpPr>
        <p:spPr>
          <a:xfrm>
            <a:off x="2101685" y="-3970680"/>
            <a:ext cx="2952328" cy="3888977"/>
          </a:xfrm>
          <a:prstGeom prst="parallelogram">
            <a:avLst>
              <a:gd name="adj" fmla="val 39454"/>
            </a:avLst>
          </a:prstGeom>
          <a:solidFill>
            <a:schemeClr val="accent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Parallelogramm 14">
            <a:extLst>
              <a:ext uri="{FF2B5EF4-FFF2-40B4-BE49-F238E27FC236}">
                <a16:creationId xmlns:a16="http://schemas.microsoft.com/office/drawing/2014/main" id="{77AEDFA1-9AF3-983F-DD21-1A2EB859B8F5}"/>
              </a:ext>
            </a:extLst>
          </p:cNvPr>
          <p:cNvSpPr/>
          <p:nvPr/>
        </p:nvSpPr>
        <p:spPr>
          <a:xfrm>
            <a:off x="3577849" y="-4121202"/>
            <a:ext cx="2952328" cy="3888977"/>
          </a:xfrm>
          <a:prstGeom prst="parallelogram">
            <a:avLst>
              <a:gd name="adj" fmla="val 39454"/>
            </a:avLst>
          </a:prstGeom>
          <a:noFill/>
          <a:ln>
            <a:solidFill>
              <a:schemeClr val="accent1"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Parallelogramm 8">
            <a:extLst>
              <a:ext uri="{FF2B5EF4-FFF2-40B4-BE49-F238E27FC236}">
                <a16:creationId xmlns:a16="http://schemas.microsoft.com/office/drawing/2014/main" id="{DC2F27E0-BCE3-1DBF-B4EF-8AF81882633D}"/>
              </a:ext>
            </a:extLst>
          </p:cNvPr>
          <p:cNvSpPr/>
          <p:nvPr/>
        </p:nvSpPr>
        <p:spPr>
          <a:xfrm>
            <a:off x="8697912" y="-3483768"/>
            <a:ext cx="5904656" cy="4862767"/>
          </a:xfrm>
          <a:prstGeom prst="parallelogram">
            <a:avLst>
              <a:gd name="adj" fmla="val 39454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2AD5FF6D-C937-4E28-C13A-34FE6BDF1E28}"/>
              </a:ext>
            </a:extLst>
          </p:cNvPr>
          <p:cNvSpPr/>
          <p:nvPr/>
        </p:nvSpPr>
        <p:spPr>
          <a:xfrm>
            <a:off x="6530176" y="1891998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Ellipse 24">
            <a:extLst>
              <a:ext uri="{FF2B5EF4-FFF2-40B4-BE49-F238E27FC236}">
                <a16:creationId xmlns:a16="http://schemas.microsoft.com/office/drawing/2014/main" id="{E7157853-A611-E79C-E343-542D37D85739}"/>
              </a:ext>
            </a:extLst>
          </p:cNvPr>
          <p:cNvSpPr/>
          <p:nvPr/>
        </p:nvSpPr>
        <p:spPr>
          <a:xfrm>
            <a:off x="7520562" y="1328301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C8346A4B-96EE-CB07-1214-3A81CA530263}"/>
              </a:ext>
            </a:extLst>
          </p:cNvPr>
          <p:cNvSpPr/>
          <p:nvPr/>
        </p:nvSpPr>
        <p:spPr>
          <a:xfrm>
            <a:off x="9072331" y="2531127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C0D38EF2-602A-F43F-75DF-8B10D563FCF9}"/>
              </a:ext>
            </a:extLst>
          </p:cNvPr>
          <p:cNvSpPr/>
          <p:nvPr/>
        </p:nvSpPr>
        <p:spPr>
          <a:xfrm>
            <a:off x="7528016" y="2308951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Ellipse 29">
            <a:extLst>
              <a:ext uri="{FF2B5EF4-FFF2-40B4-BE49-F238E27FC236}">
                <a16:creationId xmlns:a16="http://schemas.microsoft.com/office/drawing/2014/main" id="{9C5D1F7E-2A80-32E5-0262-4F2D6CB526A4}"/>
              </a:ext>
            </a:extLst>
          </p:cNvPr>
          <p:cNvSpPr/>
          <p:nvPr/>
        </p:nvSpPr>
        <p:spPr>
          <a:xfrm>
            <a:off x="8719373" y="1381416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Ellipse 30">
            <a:extLst>
              <a:ext uri="{FF2B5EF4-FFF2-40B4-BE49-F238E27FC236}">
                <a16:creationId xmlns:a16="http://schemas.microsoft.com/office/drawing/2014/main" id="{FAAA08EC-2B12-9C50-DF6C-D35279688353}"/>
              </a:ext>
            </a:extLst>
          </p:cNvPr>
          <p:cNvSpPr/>
          <p:nvPr/>
        </p:nvSpPr>
        <p:spPr>
          <a:xfrm>
            <a:off x="9898897" y="1484746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38E81D17-94E2-1ED0-3A33-C8AC1E4251C8}"/>
              </a:ext>
            </a:extLst>
          </p:cNvPr>
          <p:cNvSpPr/>
          <p:nvPr/>
        </p:nvSpPr>
        <p:spPr>
          <a:xfrm>
            <a:off x="10275242" y="2308950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Ellipse 32">
            <a:extLst>
              <a:ext uri="{FF2B5EF4-FFF2-40B4-BE49-F238E27FC236}">
                <a16:creationId xmlns:a16="http://schemas.microsoft.com/office/drawing/2014/main" id="{0DC9333F-92C9-5EAF-7929-9C35E4F3372B}"/>
              </a:ext>
            </a:extLst>
          </p:cNvPr>
          <p:cNvSpPr/>
          <p:nvPr/>
        </p:nvSpPr>
        <p:spPr>
          <a:xfrm>
            <a:off x="8184232" y="1852415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4" name="Ellipse 33">
            <a:extLst>
              <a:ext uri="{FF2B5EF4-FFF2-40B4-BE49-F238E27FC236}">
                <a16:creationId xmlns:a16="http://schemas.microsoft.com/office/drawing/2014/main" id="{C2F4CB2D-5BBC-CE24-DBE3-59D132274426}"/>
              </a:ext>
            </a:extLst>
          </p:cNvPr>
          <p:cNvSpPr/>
          <p:nvPr/>
        </p:nvSpPr>
        <p:spPr>
          <a:xfrm>
            <a:off x="9515582" y="837468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3" name="Ellipse 62">
            <a:extLst>
              <a:ext uri="{FF2B5EF4-FFF2-40B4-BE49-F238E27FC236}">
                <a16:creationId xmlns:a16="http://schemas.microsoft.com/office/drawing/2014/main" id="{126D9E17-1ECC-ACDB-92B8-971D351A3FEF}"/>
              </a:ext>
            </a:extLst>
          </p:cNvPr>
          <p:cNvSpPr/>
          <p:nvPr/>
        </p:nvSpPr>
        <p:spPr>
          <a:xfrm>
            <a:off x="8533522" y="2299249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4" name="Ellipse 63">
            <a:extLst>
              <a:ext uri="{FF2B5EF4-FFF2-40B4-BE49-F238E27FC236}">
                <a16:creationId xmlns:a16="http://schemas.microsoft.com/office/drawing/2014/main" id="{5F2ED81F-0A50-E30C-8D45-24DA960B55BF}"/>
              </a:ext>
            </a:extLst>
          </p:cNvPr>
          <p:cNvSpPr/>
          <p:nvPr/>
        </p:nvSpPr>
        <p:spPr>
          <a:xfrm>
            <a:off x="6949191" y="1466980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5" name="Ellipse 64">
            <a:extLst>
              <a:ext uri="{FF2B5EF4-FFF2-40B4-BE49-F238E27FC236}">
                <a16:creationId xmlns:a16="http://schemas.microsoft.com/office/drawing/2014/main" id="{9A5300AD-47AD-34B6-7669-61A0B8B551E7}"/>
              </a:ext>
            </a:extLst>
          </p:cNvPr>
          <p:cNvSpPr/>
          <p:nvPr/>
        </p:nvSpPr>
        <p:spPr>
          <a:xfrm>
            <a:off x="6873082" y="2597007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7" name="Ellipse 66">
            <a:extLst>
              <a:ext uri="{FF2B5EF4-FFF2-40B4-BE49-F238E27FC236}">
                <a16:creationId xmlns:a16="http://schemas.microsoft.com/office/drawing/2014/main" id="{AAADB57B-084A-8A3A-12AD-9AA0D8010306}"/>
              </a:ext>
            </a:extLst>
          </p:cNvPr>
          <p:cNvSpPr/>
          <p:nvPr/>
        </p:nvSpPr>
        <p:spPr>
          <a:xfrm>
            <a:off x="6000750" y="2587306"/>
            <a:ext cx="113622" cy="10913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68" name="Gerade Verbindung mit Pfeil 67">
            <a:extLst>
              <a:ext uri="{FF2B5EF4-FFF2-40B4-BE49-F238E27FC236}">
                <a16:creationId xmlns:a16="http://schemas.microsoft.com/office/drawing/2014/main" id="{FAD57B1D-862D-D976-62AB-0B66C9B7364A}"/>
              </a:ext>
            </a:extLst>
          </p:cNvPr>
          <p:cNvCxnSpPr>
            <a:cxnSpLocks/>
          </p:cNvCxnSpPr>
          <p:nvPr/>
        </p:nvCxnSpPr>
        <p:spPr>
          <a:xfrm flipH="1" flipV="1">
            <a:off x="5593951" y="3889542"/>
            <a:ext cx="205119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Gerade Verbindung mit Pfeil 68">
            <a:extLst>
              <a:ext uri="{FF2B5EF4-FFF2-40B4-BE49-F238E27FC236}">
                <a16:creationId xmlns:a16="http://schemas.microsoft.com/office/drawing/2014/main" id="{55A77372-D18F-E867-2F59-32B5BDAB9756}"/>
              </a:ext>
            </a:extLst>
          </p:cNvPr>
          <p:cNvCxnSpPr>
            <a:cxnSpLocks/>
          </p:cNvCxnSpPr>
          <p:nvPr/>
        </p:nvCxnSpPr>
        <p:spPr>
          <a:xfrm flipV="1">
            <a:off x="6087102" y="3889542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Gerade Verbindung mit Pfeil 69">
            <a:extLst>
              <a:ext uri="{FF2B5EF4-FFF2-40B4-BE49-F238E27FC236}">
                <a16:creationId xmlns:a16="http://schemas.microsoft.com/office/drawing/2014/main" id="{0CC6877D-FBFD-FD19-65FC-288493122294}"/>
              </a:ext>
            </a:extLst>
          </p:cNvPr>
          <p:cNvCxnSpPr>
            <a:cxnSpLocks/>
          </p:cNvCxnSpPr>
          <p:nvPr/>
        </p:nvCxnSpPr>
        <p:spPr>
          <a:xfrm flipV="1">
            <a:off x="6375134" y="3889542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Gerade Verbindung mit Pfeil 70">
            <a:extLst>
              <a:ext uri="{FF2B5EF4-FFF2-40B4-BE49-F238E27FC236}">
                <a16:creationId xmlns:a16="http://schemas.microsoft.com/office/drawing/2014/main" id="{9051EB9B-6386-4737-3321-0DFC3D80267B}"/>
              </a:ext>
            </a:extLst>
          </p:cNvPr>
          <p:cNvCxnSpPr>
            <a:cxnSpLocks/>
          </p:cNvCxnSpPr>
          <p:nvPr/>
        </p:nvCxnSpPr>
        <p:spPr>
          <a:xfrm flipV="1">
            <a:off x="6663166" y="3889542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Gerade Verbindung mit Pfeil 71">
            <a:extLst>
              <a:ext uri="{FF2B5EF4-FFF2-40B4-BE49-F238E27FC236}">
                <a16:creationId xmlns:a16="http://schemas.microsoft.com/office/drawing/2014/main" id="{B52E7FC8-6537-EB34-F114-DE80C05D147D}"/>
              </a:ext>
            </a:extLst>
          </p:cNvPr>
          <p:cNvCxnSpPr>
            <a:cxnSpLocks/>
          </p:cNvCxnSpPr>
          <p:nvPr/>
        </p:nvCxnSpPr>
        <p:spPr>
          <a:xfrm flipV="1">
            <a:off x="6951198" y="3889542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Gerade Verbindung mit Pfeil 72">
            <a:extLst>
              <a:ext uri="{FF2B5EF4-FFF2-40B4-BE49-F238E27FC236}">
                <a16:creationId xmlns:a16="http://schemas.microsoft.com/office/drawing/2014/main" id="{9BAF2C35-9974-2E55-A74C-A2CA2CB9BE4A}"/>
              </a:ext>
            </a:extLst>
          </p:cNvPr>
          <p:cNvCxnSpPr>
            <a:cxnSpLocks/>
          </p:cNvCxnSpPr>
          <p:nvPr/>
        </p:nvCxnSpPr>
        <p:spPr>
          <a:xfrm flipV="1">
            <a:off x="7239230" y="3889542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Gerade Verbindung mit Pfeil 73">
            <a:extLst>
              <a:ext uri="{FF2B5EF4-FFF2-40B4-BE49-F238E27FC236}">
                <a16:creationId xmlns:a16="http://schemas.microsoft.com/office/drawing/2014/main" id="{5654DEC6-F8C7-04FF-0705-2A72CD0C6D7D}"/>
              </a:ext>
            </a:extLst>
          </p:cNvPr>
          <p:cNvCxnSpPr>
            <a:cxnSpLocks/>
          </p:cNvCxnSpPr>
          <p:nvPr/>
        </p:nvCxnSpPr>
        <p:spPr>
          <a:xfrm flipV="1">
            <a:off x="7527262" y="3889542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Gerade Verbindung mit Pfeil 74">
            <a:extLst>
              <a:ext uri="{FF2B5EF4-FFF2-40B4-BE49-F238E27FC236}">
                <a16:creationId xmlns:a16="http://schemas.microsoft.com/office/drawing/2014/main" id="{0ECE0E1B-F747-3BEE-E4E0-119A9E8199B5}"/>
              </a:ext>
            </a:extLst>
          </p:cNvPr>
          <p:cNvCxnSpPr>
            <a:cxnSpLocks/>
          </p:cNvCxnSpPr>
          <p:nvPr/>
        </p:nvCxnSpPr>
        <p:spPr>
          <a:xfrm flipV="1">
            <a:off x="7815294" y="3889542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Gerade Verbindung mit Pfeil 75">
            <a:extLst>
              <a:ext uri="{FF2B5EF4-FFF2-40B4-BE49-F238E27FC236}">
                <a16:creationId xmlns:a16="http://schemas.microsoft.com/office/drawing/2014/main" id="{E4BFA85B-E29B-0FA2-9B21-58AB14F877F9}"/>
              </a:ext>
            </a:extLst>
          </p:cNvPr>
          <p:cNvCxnSpPr>
            <a:cxnSpLocks/>
          </p:cNvCxnSpPr>
          <p:nvPr/>
        </p:nvCxnSpPr>
        <p:spPr>
          <a:xfrm flipV="1">
            <a:off x="8103326" y="3889542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Gerade Verbindung mit Pfeil 76">
            <a:extLst>
              <a:ext uri="{FF2B5EF4-FFF2-40B4-BE49-F238E27FC236}">
                <a16:creationId xmlns:a16="http://schemas.microsoft.com/office/drawing/2014/main" id="{E62E3CAD-3D9C-B9CC-6757-FC8492A06C15}"/>
              </a:ext>
            </a:extLst>
          </p:cNvPr>
          <p:cNvCxnSpPr>
            <a:cxnSpLocks/>
          </p:cNvCxnSpPr>
          <p:nvPr/>
        </p:nvCxnSpPr>
        <p:spPr>
          <a:xfrm flipV="1">
            <a:off x="8391358" y="3889542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Gerade Verbindung mit Pfeil 77">
            <a:extLst>
              <a:ext uri="{FF2B5EF4-FFF2-40B4-BE49-F238E27FC236}">
                <a16:creationId xmlns:a16="http://schemas.microsoft.com/office/drawing/2014/main" id="{F802F865-007A-D04A-E7A1-53E6D490AF07}"/>
              </a:ext>
            </a:extLst>
          </p:cNvPr>
          <p:cNvCxnSpPr>
            <a:cxnSpLocks/>
          </p:cNvCxnSpPr>
          <p:nvPr/>
        </p:nvCxnSpPr>
        <p:spPr>
          <a:xfrm flipV="1">
            <a:off x="8679390" y="3889542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Gerade Verbindung mit Pfeil 78">
            <a:extLst>
              <a:ext uri="{FF2B5EF4-FFF2-40B4-BE49-F238E27FC236}">
                <a16:creationId xmlns:a16="http://schemas.microsoft.com/office/drawing/2014/main" id="{AFD39527-B751-5186-6C0D-0CF2F9DCD1CC}"/>
              </a:ext>
            </a:extLst>
          </p:cNvPr>
          <p:cNvCxnSpPr>
            <a:cxnSpLocks/>
          </p:cNvCxnSpPr>
          <p:nvPr/>
        </p:nvCxnSpPr>
        <p:spPr>
          <a:xfrm flipV="1">
            <a:off x="8967422" y="3889542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Gerade Verbindung mit Pfeil 79">
            <a:extLst>
              <a:ext uri="{FF2B5EF4-FFF2-40B4-BE49-F238E27FC236}">
                <a16:creationId xmlns:a16="http://schemas.microsoft.com/office/drawing/2014/main" id="{7ED67020-A586-DAC5-BC13-1608994CA113}"/>
              </a:ext>
            </a:extLst>
          </p:cNvPr>
          <p:cNvCxnSpPr>
            <a:cxnSpLocks/>
          </p:cNvCxnSpPr>
          <p:nvPr/>
        </p:nvCxnSpPr>
        <p:spPr>
          <a:xfrm flipV="1">
            <a:off x="9255454" y="3889542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Gerade Verbindung mit Pfeil 80">
            <a:extLst>
              <a:ext uri="{FF2B5EF4-FFF2-40B4-BE49-F238E27FC236}">
                <a16:creationId xmlns:a16="http://schemas.microsoft.com/office/drawing/2014/main" id="{BBC640A0-AED1-43F7-B07F-E9F132821452}"/>
              </a:ext>
            </a:extLst>
          </p:cNvPr>
          <p:cNvCxnSpPr>
            <a:cxnSpLocks/>
          </p:cNvCxnSpPr>
          <p:nvPr/>
        </p:nvCxnSpPr>
        <p:spPr>
          <a:xfrm flipV="1">
            <a:off x="9543486" y="3889542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Gerade Verbindung mit Pfeil 81">
            <a:extLst>
              <a:ext uri="{FF2B5EF4-FFF2-40B4-BE49-F238E27FC236}">
                <a16:creationId xmlns:a16="http://schemas.microsoft.com/office/drawing/2014/main" id="{00BEF3AA-8302-697F-1E9B-9C3CF9CCF0FC}"/>
              </a:ext>
            </a:extLst>
          </p:cNvPr>
          <p:cNvCxnSpPr>
            <a:cxnSpLocks/>
          </p:cNvCxnSpPr>
          <p:nvPr/>
        </p:nvCxnSpPr>
        <p:spPr>
          <a:xfrm flipV="1">
            <a:off x="9831518" y="3889542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Gerade Verbindung mit Pfeil 82">
            <a:extLst>
              <a:ext uri="{FF2B5EF4-FFF2-40B4-BE49-F238E27FC236}">
                <a16:creationId xmlns:a16="http://schemas.microsoft.com/office/drawing/2014/main" id="{679676C1-F0FC-B9D7-0DA9-5BC57AC25288}"/>
              </a:ext>
            </a:extLst>
          </p:cNvPr>
          <p:cNvCxnSpPr>
            <a:cxnSpLocks/>
          </p:cNvCxnSpPr>
          <p:nvPr/>
        </p:nvCxnSpPr>
        <p:spPr>
          <a:xfrm flipV="1">
            <a:off x="10119550" y="3889542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Gerade Verbindung mit Pfeil 83">
            <a:extLst>
              <a:ext uri="{FF2B5EF4-FFF2-40B4-BE49-F238E27FC236}">
                <a16:creationId xmlns:a16="http://schemas.microsoft.com/office/drawing/2014/main" id="{1F026CFF-5803-834A-59A8-8FFF7F3B54BE}"/>
              </a:ext>
            </a:extLst>
          </p:cNvPr>
          <p:cNvCxnSpPr>
            <a:cxnSpLocks/>
          </p:cNvCxnSpPr>
          <p:nvPr/>
        </p:nvCxnSpPr>
        <p:spPr>
          <a:xfrm flipV="1">
            <a:off x="10407582" y="3889542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Gerade Verbindung mit Pfeil 84">
            <a:extLst>
              <a:ext uri="{FF2B5EF4-FFF2-40B4-BE49-F238E27FC236}">
                <a16:creationId xmlns:a16="http://schemas.microsoft.com/office/drawing/2014/main" id="{7632042B-6DEE-91C1-0ED1-6414D6A2B351}"/>
              </a:ext>
            </a:extLst>
          </p:cNvPr>
          <p:cNvCxnSpPr>
            <a:cxnSpLocks/>
          </p:cNvCxnSpPr>
          <p:nvPr/>
        </p:nvCxnSpPr>
        <p:spPr>
          <a:xfrm flipH="1" flipV="1">
            <a:off x="10563152" y="3889542"/>
            <a:ext cx="202236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Ellipse 87">
            <a:extLst>
              <a:ext uri="{FF2B5EF4-FFF2-40B4-BE49-F238E27FC236}">
                <a16:creationId xmlns:a16="http://schemas.microsoft.com/office/drawing/2014/main" id="{A775BBBA-E6D6-79C4-3460-CDD3F82BF09E}"/>
              </a:ext>
            </a:extLst>
          </p:cNvPr>
          <p:cNvSpPr/>
          <p:nvPr/>
        </p:nvSpPr>
        <p:spPr>
          <a:xfrm>
            <a:off x="5630695" y="4114097"/>
            <a:ext cx="144000" cy="1440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9" name="Ellipse 88">
            <a:extLst>
              <a:ext uri="{FF2B5EF4-FFF2-40B4-BE49-F238E27FC236}">
                <a16:creationId xmlns:a16="http://schemas.microsoft.com/office/drawing/2014/main" id="{6903F147-296C-972F-90BE-598F0111C0C4}"/>
              </a:ext>
            </a:extLst>
          </p:cNvPr>
          <p:cNvSpPr/>
          <p:nvPr/>
        </p:nvSpPr>
        <p:spPr>
          <a:xfrm>
            <a:off x="6015101" y="4136679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0" name="Ellipse 89">
            <a:extLst>
              <a:ext uri="{FF2B5EF4-FFF2-40B4-BE49-F238E27FC236}">
                <a16:creationId xmlns:a16="http://schemas.microsoft.com/office/drawing/2014/main" id="{ECC0ED97-E5BC-0608-17BA-2A4CC914EEC2}"/>
              </a:ext>
            </a:extLst>
          </p:cNvPr>
          <p:cNvSpPr/>
          <p:nvPr/>
        </p:nvSpPr>
        <p:spPr>
          <a:xfrm>
            <a:off x="6303132" y="4136679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1" name="Ellipse 90">
            <a:extLst>
              <a:ext uri="{FF2B5EF4-FFF2-40B4-BE49-F238E27FC236}">
                <a16:creationId xmlns:a16="http://schemas.microsoft.com/office/drawing/2014/main" id="{BCA4E44E-7586-9669-C88C-8833C1811E38}"/>
              </a:ext>
            </a:extLst>
          </p:cNvPr>
          <p:cNvSpPr/>
          <p:nvPr/>
        </p:nvSpPr>
        <p:spPr>
          <a:xfrm>
            <a:off x="6584828" y="4145472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2" name="Ellipse 91">
            <a:extLst>
              <a:ext uri="{FF2B5EF4-FFF2-40B4-BE49-F238E27FC236}">
                <a16:creationId xmlns:a16="http://schemas.microsoft.com/office/drawing/2014/main" id="{026C301A-A5CA-9F84-0F17-471E36A76BC4}"/>
              </a:ext>
            </a:extLst>
          </p:cNvPr>
          <p:cNvSpPr/>
          <p:nvPr/>
        </p:nvSpPr>
        <p:spPr>
          <a:xfrm>
            <a:off x="6879215" y="4141315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6" name="Ellipse 95">
            <a:extLst>
              <a:ext uri="{FF2B5EF4-FFF2-40B4-BE49-F238E27FC236}">
                <a16:creationId xmlns:a16="http://schemas.microsoft.com/office/drawing/2014/main" id="{9900D856-658C-181E-650A-655CD17C6B7B}"/>
              </a:ext>
            </a:extLst>
          </p:cNvPr>
          <p:cNvSpPr/>
          <p:nvPr/>
        </p:nvSpPr>
        <p:spPr>
          <a:xfrm>
            <a:off x="7165101" y="4145472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7" name="Ellipse 96">
            <a:extLst>
              <a:ext uri="{FF2B5EF4-FFF2-40B4-BE49-F238E27FC236}">
                <a16:creationId xmlns:a16="http://schemas.microsoft.com/office/drawing/2014/main" id="{D04D2B7D-5682-AE79-CC5A-3FD732965C27}"/>
              </a:ext>
            </a:extLst>
          </p:cNvPr>
          <p:cNvSpPr/>
          <p:nvPr/>
        </p:nvSpPr>
        <p:spPr>
          <a:xfrm>
            <a:off x="7450987" y="4149629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8" name="Ellipse 97">
            <a:extLst>
              <a:ext uri="{FF2B5EF4-FFF2-40B4-BE49-F238E27FC236}">
                <a16:creationId xmlns:a16="http://schemas.microsoft.com/office/drawing/2014/main" id="{A2510185-F418-658F-ED25-70C1E7D3978C}"/>
              </a:ext>
            </a:extLst>
          </p:cNvPr>
          <p:cNvSpPr/>
          <p:nvPr/>
        </p:nvSpPr>
        <p:spPr>
          <a:xfrm>
            <a:off x="7736873" y="4153786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9" name="Ellipse 98">
            <a:extLst>
              <a:ext uri="{FF2B5EF4-FFF2-40B4-BE49-F238E27FC236}">
                <a16:creationId xmlns:a16="http://schemas.microsoft.com/office/drawing/2014/main" id="{FDCF274C-01A7-0B2F-C453-86ECC8DBDF62}"/>
              </a:ext>
            </a:extLst>
          </p:cNvPr>
          <p:cNvSpPr/>
          <p:nvPr/>
        </p:nvSpPr>
        <p:spPr>
          <a:xfrm>
            <a:off x="8031778" y="4152175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0" name="Ellipse 99">
            <a:extLst>
              <a:ext uri="{FF2B5EF4-FFF2-40B4-BE49-F238E27FC236}">
                <a16:creationId xmlns:a16="http://schemas.microsoft.com/office/drawing/2014/main" id="{09CE81E9-86BD-0ABD-489D-F5E7105A9308}"/>
              </a:ext>
            </a:extLst>
          </p:cNvPr>
          <p:cNvSpPr/>
          <p:nvPr/>
        </p:nvSpPr>
        <p:spPr>
          <a:xfrm>
            <a:off x="8313723" y="4149629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1" name="Ellipse 100">
            <a:extLst>
              <a:ext uri="{FF2B5EF4-FFF2-40B4-BE49-F238E27FC236}">
                <a16:creationId xmlns:a16="http://schemas.microsoft.com/office/drawing/2014/main" id="{B6118EA3-2D9C-D63B-B794-8719B4E627A5}"/>
              </a:ext>
            </a:extLst>
          </p:cNvPr>
          <p:cNvSpPr/>
          <p:nvPr/>
        </p:nvSpPr>
        <p:spPr>
          <a:xfrm>
            <a:off x="8607407" y="4149629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2" name="Ellipse 101">
            <a:extLst>
              <a:ext uri="{FF2B5EF4-FFF2-40B4-BE49-F238E27FC236}">
                <a16:creationId xmlns:a16="http://schemas.microsoft.com/office/drawing/2014/main" id="{2F6A1728-035E-5806-D26D-29E44EDA88FD}"/>
              </a:ext>
            </a:extLst>
          </p:cNvPr>
          <p:cNvSpPr/>
          <p:nvPr/>
        </p:nvSpPr>
        <p:spPr>
          <a:xfrm>
            <a:off x="8899173" y="4153786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3" name="Ellipse 102">
            <a:extLst>
              <a:ext uri="{FF2B5EF4-FFF2-40B4-BE49-F238E27FC236}">
                <a16:creationId xmlns:a16="http://schemas.microsoft.com/office/drawing/2014/main" id="{64383E35-71FE-6B7C-C1F5-35B436BACE85}"/>
              </a:ext>
            </a:extLst>
          </p:cNvPr>
          <p:cNvSpPr/>
          <p:nvPr/>
        </p:nvSpPr>
        <p:spPr>
          <a:xfrm>
            <a:off x="9177803" y="4152175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4" name="Ellipse 103">
            <a:extLst>
              <a:ext uri="{FF2B5EF4-FFF2-40B4-BE49-F238E27FC236}">
                <a16:creationId xmlns:a16="http://schemas.microsoft.com/office/drawing/2014/main" id="{5F7EFBC6-2630-3250-C0CD-EFBE4BAD1C9B}"/>
              </a:ext>
            </a:extLst>
          </p:cNvPr>
          <p:cNvSpPr/>
          <p:nvPr/>
        </p:nvSpPr>
        <p:spPr>
          <a:xfrm>
            <a:off x="9477948" y="4141315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5" name="Ellipse 104">
            <a:extLst>
              <a:ext uri="{FF2B5EF4-FFF2-40B4-BE49-F238E27FC236}">
                <a16:creationId xmlns:a16="http://schemas.microsoft.com/office/drawing/2014/main" id="{6D439F25-1B32-D331-7990-75C7C0E4A595}"/>
              </a:ext>
            </a:extLst>
          </p:cNvPr>
          <p:cNvSpPr/>
          <p:nvPr/>
        </p:nvSpPr>
        <p:spPr>
          <a:xfrm>
            <a:off x="9771602" y="4138067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6" name="Ellipse 105">
            <a:extLst>
              <a:ext uri="{FF2B5EF4-FFF2-40B4-BE49-F238E27FC236}">
                <a16:creationId xmlns:a16="http://schemas.microsoft.com/office/drawing/2014/main" id="{3D011331-3E8C-1A8A-C2D0-01D1AF106744}"/>
              </a:ext>
            </a:extLst>
          </p:cNvPr>
          <p:cNvSpPr/>
          <p:nvPr/>
        </p:nvSpPr>
        <p:spPr>
          <a:xfrm>
            <a:off x="10040800" y="4133248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7" name="Ellipse 106">
            <a:extLst>
              <a:ext uri="{FF2B5EF4-FFF2-40B4-BE49-F238E27FC236}">
                <a16:creationId xmlns:a16="http://schemas.microsoft.com/office/drawing/2014/main" id="{CBB350BA-5B59-D7CC-18C8-B6C7A372DE6F}"/>
              </a:ext>
            </a:extLst>
          </p:cNvPr>
          <p:cNvSpPr/>
          <p:nvPr/>
        </p:nvSpPr>
        <p:spPr>
          <a:xfrm>
            <a:off x="10347666" y="4137591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8" name="Ellipse 107">
            <a:extLst>
              <a:ext uri="{FF2B5EF4-FFF2-40B4-BE49-F238E27FC236}">
                <a16:creationId xmlns:a16="http://schemas.microsoft.com/office/drawing/2014/main" id="{CBD317B3-7A89-BEBB-23D2-D7F12EDE9D08}"/>
              </a:ext>
            </a:extLst>
          </p:cNvPr>
          <p:cNvSpPr/>
          <p:nvPr/>
        </p:nvSpPr>
        <p:spPr>
          <a:xfrm>
            <a:off x="10621388" y="4133248"/>
            <a:ext cx="144000" cy="1440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10" name="Gerade Verbindung mit Pfeil 109">
            <a:extLst>
              <a:ext uri="{FF2B5EF4-FFF2-40B4-BE49-F238E27FC236}">
                <a16:creationId xmlns:a16="http://schemas.microsoft.com/office/drawing/2014/main" id="{B914DCCB-689B-9DE2-A819-73635520B848}"/>
              </a:ext>
            </a:extLst>
          </p:cNvPr>
          <p:cNvCxnSpPr>
            <a:cxnSpLocks/>
          </p:cNvCxnSpPr>
          <p:nvPr/>
        </p:nvCxnSpPr>
        <p:spPr>
          <a:xfrm>
            <a:off x="2711624" y="3140968"/>
            <a:ext cx="22078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Bogen 9">
            <a:extLst>
              <a:ext uri="{FF2B5EF4-FFF2-40B4-BE49-F238E27FC236}">
                <a16:creationId xmlns:a16="http://schemas.microsoft.com/office/drawing/2014/main" id="{37CC8CCF-0A81-C487-38D3-E82579E4D426}"/>
              </a:ext>
            </a:extLst>
          </p:cNvPr>
          <p:cNvSpPr/>
          <p:nvPr/>
        </p:nvSpPr>
        <p:spPr>
          <a:xfrm rot="6349503">
            <a:off x="6666886" y="2049174"/>
            <a:ext cx="185805" cy="147146"/>
          </a:xfrm>
          <a:prstGeom prst="arc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Bogen 10">
            <a:extLst>
              <a:ext uri="{FF2B5EF4-FFF2-40B4-BE49-F238E27FC236}">
                <a16:creationId xmlns:a16="http://schemas.microsoft.com/office/drawing/2014/main" id="{2CB348A5-E58C-4102-523F-26E6C1759797}"/>
              </a:ext>
            </a:extLst>
          </p:cNvPr>
          <p:cNvSpPr/>
          <p:nvPr/>
        </p:nvSpPr>
        <p:spPr>
          <a:xfrm rot="8618470">
            <a:off x="6558586" y="2064650"/>
            <a:ext cx="229081" cy="196017"/>
          </a:xfrm>
          <a:prstGeom prst="arc">
            <a:avLst>
              <a:gd name="adj1" fmla="val 17123030"/>
              <a:gd name="adj2" fmla="val 550306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Bogen 15">
            <a:extLst>
              <a:ext uri="{FF2B5EF4-FFF2-40B4-BE49-F238E27FC236}">
                <a16:creationId xmlns:a16="http://schemas.microsoft.com/office/drawing/2014/main" id="{3F4E3F77-3A08-C23E-4F3B-CD76403BDE52}"/>
              </a:ext>
            </a:extLst>
          </p:cNvPr>
          <p:cNvSpPr/>
          <p:nvPr/>
        </p:nvSpPr>
        <p:spPr>
          <a:xfrm rot="15025520">
            <a:off x="6431565" y="1946311"/>
            <a:ext cx="229081" cy="196017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Bogen 16">
            <a:extLst>
              <a:ext uri="{FF2B5EF4-FFF2-40B4-BE49-F238E27FC236}">
                <a16:creationId xmlns:a16="http://schemas.microsoft.com/office/drawing/2014/main" id="{7BDDA9CD-566B-F64C-EA94-3221A461DD6C}"/>
              </a:ext>
            </a:extLst>
          </p:cNvPr>
          <p:cNvSpPr/>
          <p:nvPr/>
        </p:nvSpPr>
        <p:spPr>
          <a:xfrm rot="6349503">
            <a:off x="6648594" y="2058211"/>
            <a:ext cx="208616" cy="233804"/>
          </a:xfrm>
          <a:prstGeom prst="arc">
            <a:avLst>
              <a:gd name="adj1" fmla="val 16200000"/>
              <a:gd name="adj2" fmla="val 17644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Bogen 17">
            <a:extLst>
              <a:ext uri="{FF2B5EF4-FFF2-40B4-BE49-F238E27FC236}">
                <a16:creationId xmlns:a16="http://schemas.microsoft.com/office/drawing/2014/main" id="{11039836-785A-4567-B704-9FE95BCC6708}"/>
              </a:ext>
            </a:extLst>
          </p:cNvPr>
          <p:cNvSpPr/>
          <p:nvPr/>
        </p:nvSpPr>
        <p:spPr>
          <a:xfrm rot="1735463">
            <a:off x="6593103" y="1888463"/>
            <a:ext cx="300910" cy="203819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Bogen 18">
            <a:extLst>
              <a:ext uri="{FF2B5EF4-FFF2-40B4-BE49-F238E27FC236}">
                <a16:creationId xmlns:a16="http://schemas.microsoft.com/office/drawing/2014/main" id="{923A0260-F44D-B706-E116-F7A9D8B48BD2}"/>
              </a:ext>
            </a:extLst>
          </p:cNvPr>
          <p:cNvSpPr/>
          <p:nvPr/>
        </p:nvSpPr>
        <p:spPr>
          <a:xfrm rot="16899736">
            <a:off x="7488626" y="2270839"/>
            <a:ext cx="185805" cy="147146"/>
          </a:xfrm>
          <a:prstGeom prst="arc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Bogen 19">
            <a:extLst>
              <a:ext uri="{FF2B5EF4-FFF2-40B4-BE49-F238E27FC236}">
                <a16:creationId xmlns:a16="http://schemas.microsoft.com/office/drawing/2014/main" id="{F8EC0AF9-397B-0654-14D6-E496BD5798B7}"/>
              </a:ext>
            </a:extLst>
          </p:cNvPr>
          <p:cNvSpPr/>
          <p:nvPr/>
        </p:nvSpPr>
        <p:spPr>
          <a:xfrm rot="18976102">
            <a:off x="7556980" y="2211483"/>
            <a:ext cx="229081" cy="196017"/>
          </a:xfrm>
          <a:prstGeom prst="arc">
            <a:avLst>
              <a:gd name="adj1" fmla="val 17123030"/>
              <a:gd name="adj2" fmla="val 550306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Bogen 20">
            <a:extLst>
              <a:ext uri="{FF2B5EF4-FFF2-40B4-BE49-F238E27FC236}">
                <a16:creationId xmlns:a16="http://schemas.microsoft.com/office/drawing/2014/main" id="{4C574920-88AD-3952-9F78-592D0916B6CF}"/>
              </a:ext>
            </a:extLst>
          </p:cNvPr>
          <p:cNvSpPr/>
          <p:nvPr/>
        </p:nvSpPr>
        <p:spPr>
          <a:xfrm rot="13069732">
            <a:off x="7457800" y="2382334"/>
            <a:ext cx="229081" cy="196017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Bogen 23">
            <a:extLst>
              <a:ext uri="{FF2B5EF4-FFF2-40B4-BE49-F238E27FC236}">
                <a16:creationId xmlns:a16="http://schemas.microsoft.com/office/drawing/2014/main" id="{769AFB15-EFF7-94A7-0F56-390AB26F5967}"/>
              </a:ext>
            </a:extLst>
          </p:cNvPr>
          <p:cNvSpPr/>
          <p:nvPr/>
        </p:nvSpPr>
        <p:spPr>
          <a:xfrm rot="20630158">
            <a:off x="7502865" y="2263427"/>
            <a:ext cx="300910" cy="203819"/>
          </a:xfrm>
          <a:prstGeom prst="arc">
            <a:avLst>
              <a:gd name="adj1" fmla="val 15853614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Bogen 25">
            <a:extLst>
              <a:ext uri="{FF2B5EF4-FFF2-40B4-BE49-F238E27FC236}">
                <a16:creationId xmlns:a16="http://schemas.microsoft.com/office/drawing/2014/main" id="{FD10075F-C64D-848E-7F28-ABCE85995A88}"/>
              </a:ext>
            </a:extLst>
          </p:cNvPr>
          <p:cNvSpPr/>
          <p:nvPr/>
        </p:nvSpPr>
        <p:spPr>
          <a:xfrm rot="14244793">
            <a:off x="8119097" y="1922869"/>
            <a:ext cx="185805" cy="147146"/>
          </a:xfrm>
          <a:prstGeom prst="arc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Bogen 27">
            <a:extLst>
              <a:ext uri="{FF2B5EF4-FFF2-40B4-BE49-F238E27FC236}">
                <a16:creationId xmlns:a16="http://schemas.microsoft.com/office/drawing/2014/main" id="{B56F0992-6045-5DE6-1B03-4943FA156814}"/>
              </a:ext>
            </a:extLst>
          </p:cNvPr>
          <p:cNvSpPr/>
          <p:nvPr/>
        </p:nvSpPr>
        <p:spPr>
          <a:xfrm rot="8618470">
            <a:off x="8180785" y="1980499"/>
            <a:ext cx="229081" cy="196017"/>
          </a:xfrm>
          <a:prstGeom prst="arc">
            <a:avLst>
              <a:gd name="adj1" fmla="val 17123030"/>
              <a:gd name="adj2" fmla="val 550306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Bogen 34">
            <a:extLst>
              <a:ext uri="{FF2B5EF4-FFF2-40B4-BE49-F238E27FC236}">
                <a16:creationId xmlns:a16="http://schemas.microsoft.com/office/drawing/2014/main" id="{0E662F60-36F9-F16D-80B4-773D1AF1D6FA}"/>
              </a:ext>
            </a:extLst>
          </p:cNvPr>
          <p:cNvSpPr/>
          <p:nvPr/>
        </p:nvSpPr>
        <p:spPr>
          <a:xfrm rot="15025520">
            <a:off x="8091688" y="1892965"/>
            <a:ext cx="229081" cy="196017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Bogen 36">
            <a:extLst>
              <a:ext uri="{FF2B5EF4-FFF2-40B4-BE49-F238E27FC236}">
                <a16:creationId xmlns:a16="http://schemas.microsoft.com/office/drawing/2014/main" id="{772B6D18-620F-80F7-4C59-D26AE9D95947}"/>
              </a:ext>
            </a:extLst>
          </p:cNvPr>
          <p:cNvSpPr/>
          <p:nvPr/>
        </p:nvSpPr>
        <p:spPr>
          <a:xfrm rot="10457406">
            <a:off x="8149992" y="1985332"/>
            <a:ext cx="208616" cy="233804"/>
          </a:xfrm>
          <a:prstGeom prst="arc">
            <a:avLst>
              <a:gd name="adj1" fmla="val 16200000"/>
              <a:gd name="adj2" fmla="val 17644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9" name="Bogen 38">
            <a:extLst>
              <a:ext uri="{FF2B5EF4-FFF2-40B4-BE49-F238E27FC236}">
                <a16:creationId xmlns:a16="http://schemas.microsoft.com/office/drawing/2014/main" id="{C7B5F84D-92F3-25DD-A1E3-316F296F1FD9}"/>
              </a:ext>
            </a:extLst>
          </p:cNvPr>
          <p:cNvSpPr/>
          <p:nvPr/>
        </p:nvSpPr>
        <p:spPr>
          <a:xfrm rot="1735463">
            <a:off x="8253226" y="1835117"/>
            <a:ext cx="300910" cy="203819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0" name="Bogen 39">
            <a:extLst>
              <a:ext uri="{FF2B5EF4-FFF2-40B4-BE49-F238E27FC236}">
                <a16:creationId xmlns:a16="http://schemas.microsoft.com/office/drawing/2014/main" id="{9FADFAFD-074C-0889-EC25-845645682F5A}"/>
              </a:ext>
            </a:extLst>
          </p:cNvPr>
          <p:cNvSpPr/>
          <p:nvPr/>
        </p:nvSpPr>
        <p:spPr>
          <a:xfrm rot="7234934">
            <a:off x="7599978" y="1486456"/>
            <a:ext cx="185805" cy="147146"/>
          </a:xfrm>
          <a:prstGeom prst="arc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" name="Bogen 40">
            <a:extLst>
              <a:ext uri="{FF2B5EF4-FFF2-40B4-BE49-F238E27FC236}">
                <a16:creationId xmlns:a16="http://schemas.microsoft.com/office/drawing/2014/main" id="{7D14EE28-E860-E0CD-E165-EB65EF46E66E}"/>
              </a:ext>
            </a:extLst>
          </p:cNvPr>
          <p:cNvSpPr/>
          <p:nvPr/>
        </p:nvSpPr>
        <p:spPr>
          <a:xfrm rot="8618470">
            <a:off x="7549894" y="1479308"/>
            <a:ext cx="229081" cy="196017"/>
          </a:xfrm>
          <a:prstGeom prst="arc">
            <a:avLst>
              <a:gd name="adj1" fmla="val 17123030"/>
              <a:gd name="adj2" fmla="val 550306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2" name="Bogen 41">
            <a:extLst>
              <a:ext uri="{FF2B5EF4-FFF2-40B4-BE49-F238E27FC236}">
                <a16:creationId xmlns:a16="http://schemas.microsoft.com/office/drawing/2014/main" id="{3946E7AF-5F30-3A4E-3830-B7E00FCF12A8}"/>
              </a:ext>
            </a:extLst>
          </p:cNvPr>
          <p:cNvSpPr/>
          <p:nvPr/>
        </p:nvSpPr>
        <p:spPr>
          <a:xfrm rot="15025520">
            <a:off x="7469474" y="1359369"/>
            <a:ext cx="229081" cy="196017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3" name="Bogen 42">
            <a:extLst>
              <a:ext uri="{FF2B5EF4-FFF2-40B4-BE49-F238E27FC236}">
                <a16:creationId xmlns:a16="http://schemas.microsoft.com/office/drawing/2014/main" id="{AC112A23-7C7D-0276-4AE1-CED06B9789A6}"/>
              </a:ext>
            </a:extLst>
          </p:cNvPr>
          <p:cNvSpPr/>
          <p:nvPr/>
        </p:nvSpPr>
        <p:spPr>
          <a:xfrm rot="6349503">
            <a:off x="7593528" y="1489755"/>
            <a:ext cx="208616" cy="233804"/>
          </a:xfrm>
          <a:prstGeom prst="arc">
            <a:avLst>
              <a:gd name="adj1" fmla="val 16200000"/>
              <a:gd name="adj2" fmla="val 17644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Bogen 44">
            <a:extLst>
              <a:ext uri="{FF2B5EF4-FFF2-40B4-BE49-F238E27FC236}">
                <a16:creationId xmlns:a16="http://schemas.microsoft.com/office/drawing/2014/main" id="{4CD7F990-E443-1E16-FFAB-35077D6A6AC2}"/>
              </a:ext>
            </a:extLst>
          </p:cNvPr>
          <p:cNvSpPr/>
          <p:nvPr/>
        </p:nvSpPr>
        <p:spPr>
          <a:xfrm rot="1735463">
            <a:off x="7547434" y="1287976"/>
            <a:ext cx="300910" cy="203819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Bogen 45">
            <a:extLst>
              <a:ext uri="{FF2B5EF4-FFF2-40B4-BE49-F238E27FC236}">
                <a16:creationId xmlns:a16="http://schemas.microsoft.com/office/drawing/2014/main" id="{9D5A1438-57DF-D986-28A2-0C1F1F4E0EBB}"/>
              </a:ext>
            </a:extLst>
          </p:cNvPr>
          <p:cNvSpPr/>
          <p:nvPr/>
        </p:nvSpPr>
        <p:spPr>
          <a:xfrm rot="6349503">
            <a:off x="8844007" y="1512281"/>
            <a:ext cx="185805" cy="147146"/>
          </a:xfrm>
          <a:prstGeom prst="arc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8" name="Bogen 47">
            <a:extLst>
              <a:ext uri="{FF2B5EF4-FFF2-40B4-BE49-F238E27FC236}">
                <a16:creationId xmlns:a16="http://schemas.microsoft.com/office/drawing/2014/main" id="{2D7E51A0-6D06-E95B-F9E4-05FD1666DEB0}"/>
              </a:ext>
            </a:extLst>
          </p:cNvPr>
          <p:cNvSpPr/>
          <p:nvPr/>
        </p:nvSpPr>
        <p:spPr>
          <a:xfrm rot="9629248">
            <a:off x="8715657" y="1499610"/>
            <a:ext cx="229081" cy="196017"/>
          </a:xfrm>
          <a:prstGeom prst="arc">
            <a:avLst>
              <a:gd name="adj1" fmla="val 17123030"/>
              <a:gd name="adj2" fmla="val 550306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9" name="Bogen 48">
            <a:extLst>
              <a:ext uri="{FF2B5EF4-FFF2-40B4-BE49-F238E27FC236}">
                <a16:creationId xmlns:a16="http://schemas.microsoft.com/office/drawing/2014/main" id="{1707813F-985B-C3F9-A7FA-52E9D117D63E}"/>
              </a:ext>
            </a:extLst>
          </p:cNvPr>
          <p:cNvSpPr/>
          <p:nvPr/>
        </p:nvSpPr>
        <p:spPr>
          <a:xfrm rot="12468546">
            <a:off x="8637896" y="1522252"/>
            <a:ext cx="229081" cy="196017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2" name="Bogen 51">
            <a:extLst>
              <a:ext uri="{FF2B5EF4-FFF2-40B4-BE49-F238E27FC236}">
                <a16:creationId xmlns:a16="http://schemas.microsoft.com/office/drawing/2014/main" id="{A54CC562-42EF-0078-E262-CED861055793}"/>
              </a:ext>
            </a:extLst>
          </p:cNvPr>
          <p:cNvSpPr/>
          <p:nvPr/>
        </p:nvSpPr>
        <p:spPr>
          <a:xfrm rot="1735463">
            <a:off x="8770224" y="1351570"/>
            <a:ext cx="300910" cy="203819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3" name="Bogen 52">
            <a:extLst>
              <a:ext uri="{FF2B5EF4-FFF2-40B4-BE49-F238E27FC236}">
                <a16:creationId xmlns:a16="http://schemas.microsoft.com/office/drawing/2014/main" id="{E78BFE5B-3F43-B816-A5F5-9EEE35359C1B}"/>
              </a:ext>
            </a:extLst>
          </p:cNvPr>
          <p:cNvSpPr/>
          <p:nvPr/>
        </p:nvSpPr>
        <p:spPr>
          <a:xfrm rot="20601820">
            <a:off x="9122379" y="2491306"/>
            <a:ext cx="185805" cy="147146"/>
          </a:xfrm>
          <a:prstGeom prst="arc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5" name="Bogen 54">
            <a:extLst>
              <a:ext uri="{FF2B5EF4-FFF2-40B4-BE49-F238E27FC236}">
                <a16:creationId xmlns:a16="http://schemas.microsoft.com/office/drawing/2014/main" id="{8F52DF9B-7914-9D31-8D8C-3BF796AB575D}"/>
              </a:ext>
            </a:extLst>
          </p:cNvPr>
          <p:cNvSpPr/>
          <p:nvPr/>
        </p:nvSpPr>
        <p:spPr>
          <a:xfrm rot="20048735">
            <a:off x="9120271" y="2455331"/>
            <a:ext cx="229081" cy="196017"/>
          </a:xfrm>
          <a:prstGeom prst="arc">
            <a:avLst>
              <a:gd name="adj1" fmla="val 17123030"/>
              <a:gd name="adj2" fmla="val 550306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6" name="Bogen 55">
            <a:extLst>
              <a:ext uri="{FF2B5EF4-FFF2-40B4-BE49-F238E27FC236}">
                <a16:creationId xmlns:a16="http://schemas.microsoft.com/office/drawing/2014/main" id="{DAFE70C8-8373-B5A2-7AEC-31FCF2BB9DF4}"/>
              </a:ext>
            </a:extLst>
          </p:cNvPr>
          <p:cNvSpPr/>
          <p:nvPr/>
        </p:nvSpPr>
        <p:spPr>
          <a:xfrm rot="15025520">
            <a:off x="9020711" y="2530813"/>
            <a:ext cx="229081" cy="196017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8" name="Bogen 57">
            <a:extLst>
              <a:ext uri="{FF2B5EF4-FFF2-40B4-BE49-F238E27FC236}">
                <a16:creationId xmlns:a16="http://schemas.microsoft.com/office/drawing/2014/main" id="{514DEBFF-728E-5184-497E-0A7B768F88B0}"/>
              </a:ext>
            </a:extLst>
          </p:cNvPr>
          <p:cNvSpPr/>
          <p:nvPr/>
        </p:nvSpPr>
        <p:spPr>
          <a:xfrm rot="5400000">
            <a:off x="9140793" y="2575148"/>
            <a:ext cx="300910" cy="203819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6BE5979F-E8FC-EE27-AEB2-A223A670E7E0}"/>
              </a:ext>
            </a:extLst>
          </p:cNvPr>
          <p:cNvSpPr/>
          <p:nvPr/>
        </p:nvSpPr>
        <p:spPr>
          <a:xfrm>
            <a:off x="10087867" y="4540514"/>
            <a:ext cx="2016263" cy="178692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90000" rIns="90000" bIns="90000" rtlCol="0" anchor="b"/>
          <a:lstStyle/>
          <a:p>
            <a:pPr>
              <a:lnSpc>
                <a:spcPct val="110000"/>
              </a:lnSpc>
            </a:pPr>
            <a:r>
              <a:rPr lang="en-US" sz="1200" b="1" dirty="0"/>
              <a:t>Caveat</a:t>
            </a:r>
          </a:p>
          <a:p>
            <a:pPr>
              <a:lnSpc>
                <a:spcPct val="110000"/>
              </a:lnSpc>
            </a:pPr>
            <a:endParaRPr lang="en-US" sz="1200" dirty="0"/>
          </a:p>
          <a:p>
            <a:pPr>
              <a:lnSpc>
                <a:spcPct val="110000"/>
              </a:lnSpc>
            </a:pPr>
            <a:r>
              <a:rPr lang="en-US" sz="1200" dirty="0"/>
              <a:t>Spins depicted as arrows is just a semi-classical approximation of an otherwise quantum mechanical expectation distribution</a:t>
            </a:r>
          </a:p>
        </p:txBody>
      </p:sp>
      <p:cxnSp>
        <p:nvCxnSpPr>
          <p:cNvPr id="59" name="Gerade Verbindung 9">
            <a:extLst>
              <a:ext uri="{FF2B5EF4-FFF2-40B4-BE49-F238E27FC236}">
                <a16:creationId xmlns:a16="http://schemas.microsoft.com/office/drawing/2014/main" id="{591CD9BB-B609-081A-5557-EB5F3639CF43}"/>
              </a:ext>
            </a:extLst>
          </p:cNvPr>
          <p:cNvCxnSpPr>
            <a:cxnSpLocks/>
          </p:cNvCxnSpPr>
          <p:nvPr/>
        </p:nvCxnSpPr>
        <p:spPr>
          <a:xfrm>
            <a:off x="11813076" y="4560849"/>
            <a:ext cx="190323" cy="19032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Gerade Verbindung 12">
            <a:extLst>
              <a:ext uri="{FF2B5EF4-FFF2-40B4-BE49-F238E27FC236}">
                <a16:creationId xmlns:a16="http://schemas.microsoft.com/office/drawing/2014/main" id="{78440B70-893C-CE94-0FC0-DB2FCAA0FFCF}"/>
              </a:ext>
            </a:extLst>
          </p:cNvPr>
          <p:cNvCxnSpPr>
            <a:cxnSpLocks/>
          </p:cNvCxnSpPr>
          <p:nvPr/>
        </p:nvCxnSpPr>
        <p:spPr>
          <a:xfrm flipH="1">
            <a:off x="11813076" y="4560849"/>
            <a:ext cx="190323" cy="19032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87792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188E49-60B3-E7EE-6BF1-014EB39203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33BF19F-D903-8C09-4863-71E69B579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Magnons as Bosons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4C4C4E5-F9D9-BADE-15D2-6A9160A6F1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5492" y="2136743"/>
            <a:ext cx="5568951" cy="4103687"/>
          </a:xfrm>
        </p:spPr>
        <p:txBody>
          <a:bodyPr/>
          <a:lstStyle/>
          <a:p>
            <a:r>
              <a:rPr lang="en-US" dirty="0"/>
              <a:t>Thermodynamical treatment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Since it is a boson it must fulfill the Bose-Einstein statistic </a:t>
            </a:r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48490A4-2EEB-921E-6B63-30AEE1A559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FC00847-4D99-334F-1CB9-1019E26F95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30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F49B9A92-2D44-590F-4B09-368D7BB32B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2B0E38E7-062B-6D3E-3527-5EC47199FA2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492" y="2716242"/>
            <a:ext cx="2432000" cy="312381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384B0C29-E54D-E717-86B1-55B3D013FC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63752" y="976111"/>
            <a:ext cx="7478169" cy="1495634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32BFC60F-32BC-A723-9DBC-9A0D0A0EF29B}"/>
              </a:ext>
            </a:extLst>
          </p:cNvPr>
          <p:cNvSpPr txBox="1"/>
          <p:nvPr/>
        </p:nvSpPr>
        <p:spPr>
          <a:xfrm>
            <a:off x="9164011" y="2439243"/>
            <a:ext cx="27088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F.Bloch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. </a:t>
            </a:r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Z.Physik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61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206-219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(1930)</a:t>
            </a:r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C5DC9BAA-82AD-4E0D-33E5-AF2BB4AC838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689" y="4566730"/>
            <a:ext cx="3683134" cy="945985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1FC1D02D-E81C-40CC-6DCC-C8E59D601174}"/>
              </a:ext>
            </a:extLst>
          </p:cNvPr>
          <p:cNvSpPr/>
          <p:nvPr/>
        </p:nvSpPr>
        <p:spPr>
          <a:xfrm>
            <a:off x="2879643" y="938052"/>
            <a:ext cx="6192688" cy="8884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EC7B562C-7AD4-6658-114F-FF54F8B7EFA6}"/>
              </a:ext>
            </a:extLst>
          </p:cNvPr>
          <p:cNvSpPr/>
          <p:nvPr/>
        </p:nvSpPr>
        <p:spPr>
          <a:xfrm>
            <a:off x="8976320" y="862003"/>
            <a:ext cx="2232248" cy="6997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C3086E5D-3A3E-F5DE-B73B-BD6DAD2DA940}"/>
              </a:ext>
            </a:extLst>
          </p:cNvPr>
          <p:cNvSpPr/>
          <p:nvPr/>
        </p:nvSpPr>
        <p:spPr>
          <a:xfrm>
            <a:off x="8438879" y="2081909"/>
            <a:ext cx="2769689" cy="3898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Pfeil: nach rechts 19">
            <a:extLst>
              <a:ext uri="{FF2B5EF4-FFF2-40B4-BE49-F238E27FC236}">
                <a16:creationId xmlns:a16="http://schemas.microsoft.com/office/drawing/2014/main" id="{D8B6BC09-3C35-B024-BB3A-6B1FA85E4A71}"/>
              </a:ext>
            </a:extLst>
          </p:cNvPr>
          <p:cNvSpPr/>
          <p:nvPr/>
        </p:nvSpPr>
        <p:spPr>
          <a:xfrm rot="10800000">
            <a:off x="4531739" y="4967714"/>
            <a:ext cx="360040" cy="144016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E2003183-5559-06E3-A6EE-668D38AB8E37}"/>
              </a:ext>
            </a:extLst>
          </p:cNvPr>
          <p:cNvSpPr/>
          <p:nvPr/>
        </p:nvSpPr>
        <p:spPr>
          <a:xfrm>
            <a:off x="3719736" y="976110"/>
            <a:ext cx="6192688" cy="8884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Inhaltsplatzhalter 2">
            <a:extLst>
              <a:ext uri="{FF2B5EF4-FFF2-40B4-BE49-F238E27FC236}">
                <a16:creationId xmlns:a16="http://schemas.microsoft.com/office/drawing/2014/main" id="{EA1C87C3-985D-A9D2-F74A-4CDFC7D3B3AC}"/>
              </a:ext>
            </a:extLst>
          </p:cNvPr>
          <p:cNvSpPr txBox="1">
            <a:spLocks/>
          </p:cNvSpPr>
          <p:nvPr/>
        </p:nvSpPr>
        <p:spPr>
          <a:xfrm>
            <a:off x="4959040" y="4885151"/>
            <a:ext cx="2279600" cy="277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Bose factor</a:t>
            </a:r>
          </a:p>
          <a:p>
            <a:pPr lvl="1"/>
            <a:endParaRPr lang="en-US" dirty="0"/>
          </a:p>
        </p:txBody>
      </p:sp>
      <p:sp>
        <p:nvSpPr>
          <p:cNvPr id="25" name="Pfeil: nach rechts 24">
            <a:extLst>
              <a:ext uri="{FF2B5EF4-FFF2-40B4-BE49-F238E27FC236}">
                <a16:creationId xmlns:a16="http://schemas.microsoft.com/office/drawing/2014/main" id="{A3A42AB5-C1B0-295A-34B4-1390CE1953A6}"/>
              </a:ext>
            </a:extLst>
          </p:cNvPr>
          <p:cNvSpPr/>
          <p:nvPr/>
        </p:nvSpPr>
        <p:spPr>
          <a:xfrm rot="17605108">
            <a:off x="694294" y="5145454"/>
            <a:ext cx="360040" cy="144016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5224556B-C8AF-2CC0-06FD-1ED577F5ABDA}"/>
              </a:ext>
            </a:extLst>
          </p:cNvPr>
          <p:cNvSpPr txBox="1"/>
          <p:nvPr/>
        </p:nvSpPr>
        <p:spPr>
          <a:xfrm>
            <a:off x="40217" y="5429781"/>
            <a:ext cx="15451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Number of magnons @ T</a:t>
            </a:r>
          </a:p>
        </p:txBody>
      </p:sp>
    </p:spTree>
    <p:extLst>
      <p:ext uri="{BB962C8B-B14F-4D97-AF65-F5344CB8AC3E}">
        <p14:creationId xmlns:p14="http://schemas.microsoft.com/office/powerpoint/2010/main" val="585365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F3AFC6-6593-9596-CC37-28FB19AF58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5BFF62-3C1C-FF1E-0A38-2FB5E290C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Magnons as Bosons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2401F99-879F-A0E9-58C7-9BF49D8CBB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5492" y="2136743"/>
            <a:ext cx="5568951" cy="4103687"/>
          </a:xfrm>
        </p:spPr>
        <p:txBody>
          <a:bodyPr/>
          <a:lstStyle/>
          <a:p>
            <a:r>
              <a:rPr lang="en-US" dirty="0"/>
              <a:t>Thermodynamical treatment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Since it is a boson it must fulfill the Bose-Einstein-statistic </a:t>
            </a:r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CD4F761-128A-7E88-9761-AE1F252725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AD25763-E3E0-4FB1-9719-A67FF4CFCB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31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94F092E8-3A6D-0EDD-025F-728BF3F432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65DFFB0B-FB87-09CC-A904-67A58921EB3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492" y="2716242"/>
            <a:ext cx="2432000" cy="312381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8ACE1862-C3FD-FB0C-699F-9C92B6CD93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63752" y="976111"/>
            <a:ext cx="7478169" cy="1495634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AEC9D919-2366-317D-13F0-611B4360EDC5}"/>
              </a:ext>
            </a:extLst>
          </p:cNvPr>
          <p:cNvSpPr txBox="1"/>
          <p:nvPr/>
        </p:nvSpPr>
        <p:spPr>
          <a:xfrm>
            <a:off x="9164011" y="2439243"/>
            <a:ext cx="27088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F.Bloch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. </a:t>
            </a:r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Z.Physik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61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206-219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(1930)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FC2D3789-8545-0AD2-F4D9-8C3E39E8D9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98955" y="2639159"/>
            <a:ext cx="4443732" cy="3617127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C3F00F67-2310-D97D-CDB4-DAFB272DAEF9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689" y="4566730"/>
            <a:ext cx="3683134" cy="945985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62E28355-B116-5D6D-F40D-146159C6906E}"/>
              </a:ext>
            </a:extLst>
          </p:cNvPr>
          <p:cNvSpPr txBox="1"/>
          <p:nvPr/>
        </p:nvSpPr>
        <p:spPr>
          <a:xfrm>
            <a:off x="8400256" y="6112857"/>
            <a:ext cx="36631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S.Blundell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Magnetism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in Condensed matter 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(2000)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C47CC15-F2F7-7814-5D05-C93A78B07F60}"/>
              </a:ext>
            </a:extLst>
          </p:cNvPr>
          <p:cNvSpPr/>
          <p:nvPr/>
        </p:nvSpPr>
        <p:spPr>
          <a:xfrm>
            <a:off x="2879643" y="938052"/>
            <a:ext cx="6192688" cy="8884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B0331434-0D40-636C-288E-9B65899C5D3F}"/>
              </a:ext>
            </a:extLst>
          </p:cNvPr>
          <p:cNvSpPr/>
          <p:nvPr/>
        </p:nvSpPr>
        <p:spPr>
          <a:xfrm>
            <a:off x="8976320" y="862003"/>
            <a:ext cx="2232248" cy="6997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7477E9C3-070A-035E-028C-0CFB1F1A5D8A}"/>
              </a:ext>
            </a:extLst>
          </p:cNvPr>
          <p:cNvSpPr/>
          <p:nvPr/>
        </p:nvSpPr>
        <p:spPr>
          <a:xfrm>
            <a:off x="8438879" y="2081909"/>
            <a:ext cx="2769689" cy="3898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Pfeil: nach rechts 19">
            <a:extLst>
              <a:ext uri="{FF2B5EF4-FFF2-40B4-BE49-F238E27FC236}">
                <a16:creationId xmlns:a16="http://schemas.microsoft.com/office/drawing/2014/main" id="{5C27D2C3-8ADD-7DDA-F47D-6F8C55A3B7ED}"/>
              </a:ext>
            </a:extLst>
          </p:cNvPr>
          <p:cNvSpPr/>
          <p:nvPr/>
        </p:nvSpPr>
        <p:spPr>
          <a:xfrm rot="10800000">
            <a:off x="4531739" y="4967714"/>
            <a:ext cx="360040" cy="144016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028F435C-43A1-C3F3-7AEB-7BECCA8E5A3F}"/>
              </a:ext>
            </a:extLst>
          </p:cNvPr>
          <p:cNvSpPr/>
          <p:nvPr/>
        </p:nvSpPr>
        <p:spPr>
          <a:xfrm>
            <a:off x="3719736" y="976110"/>
            <a:ext cx="6192688" cy="8884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Inhaltsplatzhalter 2">
            <a:extLst>
              <a:ext uri="{FF2B5EF4-FFF2-40B4-BE49-F238E27FC236}">
                <a16:creationId xmlns:a16="http://schemas.microsoft.com/office/drawing/2014/main" id="{BDD8FD81-A078-3898-83F0-87C29D38699F}"/>
              </a:ext>
            </a:extLst>
          </p:cNvPr>
          <p:cNvSpPr txBox="1">
            <a:spLocks/>
          </p:cNvSpPr>
          <p:nvPr/>
        </p:nvSpPr>
        <p:spPr>
          <a:xfrm>
            <a:off x="4959040" y="4885151"/>
            <a:ext cx="2279600" cy="277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Bose factor</a:t>
            </a:r>
          </a:p>
          <a:p>
            <a:pPr lvl="1"/>
            <a:endParaRPr lang="en-US" dirty="0"/>
          </a:p>
        </p:txBody>
      </p:sp>
      <p:sp>
        <p:nvSpPr>
          <p:cNvPr id="25" name="Pfeil: nach rechts 24">
            <a:extLst>
              <a:ext uri="{FF2B5EF4-FFF2-40B4-BE49-F238E27FC236}">
                <a16:creationId xmlns:a16="http://schemas.microsoft.com/office/drawing/2014/main" id="{CF047005-3892-084B-4BBD-35E66D5C9A4B}"/>
              </a:ext>
            </a:extLst>
          </p:cNvPr>
          <p:cNvSpPr/>
          <p:nvPr/>
        </p:nvSpPr>
        <p:spPr>
          <a:xfrm rot="17605108">
            <a:off x="694294" y="5145454"/>
            <a:ext cx="360040" cy="144016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5144C84B-0BE4-A910-A20D-C820B8DD7778}"/>
              </a:ext>
            </a:extLst>
          </p:cNvPr>
          <p:cNvSpPr txBox="1"/>
          <p:nvPr/>
        </p:nvSpPr>
        <p:spPr>
          <a:xfrm>
            <a:off x="40217" y="5429781"/>
            <a:ext cx="15451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Number of magnons @ T</a:t>
            </a:r>
          </a:p>
        </p:txBody>
      </p:sp>
    </p:spTree>
    <p:extLst>
      <p:ext uri="{BB962C8B-B14F-4D97-AF65-F5344CB8AC3E}">
        <p14:creationId xmlns:p14="http://schemas.microsoft.com/office/powerpoint/2010/main" val="12637690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0178480C-F685-DEBF-C512-6B8046CC1E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B114936-5E44-D052-CDBA-BE1E920FC5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67505" y="1611612"/>
            <a:ext cx="5220323" cy="4103687"/>
          </a:xfrm>
        </p:spPr>
        <p:txBody>
          <a:bodyPr/>
          <a:lstStyle/>
          <a:p>
            <a:r>
              <a:rPr lang="en-US" dirty="0"/>
              <a:t>Thermodynamical treatment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Since it is a boson it must fulfill Bose-Einstein-statistic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Each thermally excited magnon reduces the magnetization by 1 </a:t>
            </a:r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DEF3CF7-D18C-D04C-D7D6-E4AF20097B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4096160-95AE-A5EF-6016-78F4DAA078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32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FA10CC22-B8AA-995A-C99D-06BABA1F24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04B958FE-589C-39FD-FF6C-80885258BD7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517" y="2149619"/>
            <a:ext cx="2432000" cy="312381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4A689B4A-F486-121D-1FD1-EC598CB510E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80763" y="2645362"/>
            <a:ext cx="4443732" cy="3617127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BBD02939-5732-4979-0030-92083BB0694D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463" y="3330283"/>
            <a:ext cx="6768112" cy="1516733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5EEE74CC-C6C2-A9F4-09B8-064EF03C74DD}"/>
              </a:ext>
            </a:extLst>
          </p:cNvPr>
          <p:cNvSpPr txBox="1"/>
          <p:nvPr/>
        </p:nvSpPr>
        <p:spPr>
          <a:xfrm>
            <a:off x="8400256" y="6112857"/>
            <a:ext cx="36631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S.Blundell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Magnetism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in Condensed matter 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(2000)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596BBBF6-F5A6-1124-7283-E424AB995C98}"/>
              </a:ext>
            </a:extLst>
          </p:cNvPr>
          <p:cNvSpPr/>
          <p:nvPr/>
        </p:nvSpPr>
        <p:spPr>
          <a:xfrm>
            <a:off x="9657781" y="271167"/>
            <a:ext cx="2232248" cy="6997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Pfeil: nach rechts 19">
            <a:extLst>
              <a:ext uri="{FF2B5EF4-FFF2-40B4-BE49-F238E27FC236}">
                <a16:creationId xmlns:a16="http://schemas.microsoft.com/office/drawing/2014/main" id="{A2CB6C11-FE73-1307-4B3E-6F082A60D0B4}"/>
              </a:ext>
            </a:extLst>
          </p:cNvPr>
          <p:cNvSpPr/>
          <p:nvPr/>
        </p:nvSpPr>
        <p:spPr>
          <a:xfrm rot="10800000">
            <a:off x="4642334" y="3701514"/>
            <a:ext cx="360040" cy="144016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Inhaltsplatzhalter 2">
            <a:extLst>
              <a:ext uri="{FF2B5EF4-FFF2-40B4-BE49-F238E27FC236}">
                <a16:creationId xmlns:a16="http://schemas.microsoft.com/office/drawing/2014/main" id="{934EE92F-25C9-E1CD-8504-2ADC3809AF16}"/>
              </a:ext>
            </a:extLst>
          </p:cNvPr>
          <p:cNvSpPr txBox="1">
            <a:spLocks/>
          </p:cNvSpPr>
          <p:nvPr/>
        </p:nvSpPr>
        <p:spPr>
          <a:xfrm>
            <a:off x="5143975" y="3657059"/>
            <a:ext cx="2279600" cy="277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Bose factor</a:t>
            </a:r>
          </a:p>
          <a:p>
            <a:pPr lvl="1"/>
            <a:endParaRPr lang="en-US" dirty="0"/>
          </a:p>
        </p:txBody>
      </p:sp>
      <p:sp>
        <p:nvSpPr>
          <p:cNvPr id="25" name="Pfeil: nach rechts 24">
            <a:extLst>
              <a:ext uri="{FF2B5EF4-FFF2-40B4-BE49-F238E27FC236}">
                <a16:creationId xmlns:a16="http://schemas.microsoft.com/office/drawing/2014/main" id="{095CED75-1955-DA12-8AD7-D71D1DB45883}"/>
              </a:ext>
            </a:extLst>
          </p:cNvPr>
          <p:cNvSpPr/>
          <p:nvPr/>
        </p:nvSpPr>
        <p:spPr>
          <a:xfrm rot="17605108">
            <a:off x="875139" y="3917362"/>
            <a:ext cx="360040" cy="144016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F8AEA574-BB94-59CD-4916-F09E847B9A25}"/>
              </a:ext>
            </a:extLst>
          </p:cNvPr>
          <p:cNvSpPr txBox="1"/>
          <p:nvPr/>
        </p:nvSpPr>
        <p:spPr>
          <a:xfrm>
            <a:off x="106647" y="4270998"/>
            <a:ext cx="15451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Number of magnons @ T</a:t>
            </a: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3200ABF7-7804-33BF-1154-88F5F20B0578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7737" y="570991"/>
            <a:ext cx="2785524" cy="1089524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F208E36C-A3D9-A9C0-2C72-B4A0AC506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Magnons as Bosons</a:t>
            </a:r>
          </a:p>
        </p:txBody>
      </p:sp>
    </p:spTree>
    <p:extLst>
      <p:ext uri="{BB962C8B-B14F-4D97-AF65-F5344CB8AC3E}">
        <p14:creationId xmlns:p14="http://schemas.microsoft.com/office/powerpoint/2010/main" val="21199674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9891E4-1290-1C06-16C7-204ED47B6B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7799B91-D157-5DE5-F8BB-DC660DF22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Spin-Boson Transformation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AB99976-58EB-97BD-ED74-9D0FEA2B663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How to describe magnons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The spin operators are not bosonic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Magnons are bosonic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u="sng" dirty="0">
                <a:uFill>
                  <a:solidFill>
                    <a:schemeClr val="accent1">
                      <a:lumMod val="20000"/>
                      <a:lumOff val="80000"/>
                    </a:schemeClr>
                  </a:solidFill>
                </a:uFill>
              </a:rPr>
              <a:t>Alternative approach:</a:t>
            </a:r>
          </a:p>
          <a:p>
            <a:pPr lvl="1"/>
            <a:r>
              <a:rPr lang="en-US" dirty="0"/>
              <a:t>LLG (analytically or numerically)</a:t>
            </a:r>
          </a:p>
          <a:p>
            <a:pPr lvl="1"/>
            <a:r>
              <a:rPr lang="en-US" dirty="0"/>
              <a:t>Or Schwinger representation </a:t>
            </a:r>
          </a:p>
          <a:p>
            <a:pPr lvl="1"/>
            <a:r>
              <a:rPr lang="en-US" dirty="0"/>
              <a:t>Or Dyson–</a:t>
            </a:r>
            <a:r>
              <a:rPr lang="en-US" dirty="0" err="1"/>
              <a:t>Maleev</a:t>
            </a:r>
            <a:r>
              <a:rPr lang="en-US" dirty="0"/>
              <a:t> representation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68251B7-77BC-691F-2D2B-40B61158D2D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Conditions</a:t>
            </a:r>
          </a:p>
          <a:p>
            <a:pPr lvl="1"/>
            <a:endParaRPr lang="en-US" dirty="0"/>
          </a:p>
          <a:p>
            <a:pPr marL="400050" lvl="1" indent="-400050">
              <a:buFont typeface="+mj-lt"/>
              <a:buAutoNum type="romanLcPeriod"/>
            </a:pPr>
            <a:r>
              <a:rPr lang="en-US" dirty="0"/>
              <a:t>The </a:t>
            </a:r>
            <a:r>
              <a:rPr lang="en-US" b="1" dirty="0"/>
              <a:t>transformation</a:t>
            </a:r>
            <a:r>
              <a:rPr lang="en-US" dirty="0"/>
              <a:t> needs to be </a:t>
            </a:r>
            <a:r>
              <a:rPr lang="en-US" b="1" dirty="0"/>
              <a:t>Hermitian</a:t>
            </a:r>
            <a:r>
              <a:rPr lang="en-US" dirty="0"/>
              <a:t>, raising and lowering operators written as creation and annihilation boson operators need to be Hermitian conjugate of each other</a:t>
            </a:r>
          </a:p>
          <a:p>
            <a:pPr marL="400050" lvl="1" indent="-400050">
              <a:buFont typeface="+mj-lt"/>
              <a:buAutoNum type="romanLcPeriod"/>
            </a:pPr>
            <a:endParaRPr lang="en-US" dirty="0"/>
          </a:p>
          <a:p>
            <a:pPr marL="400050" lvl="1" indent="-400050">
              <a:buFont typeface="+mj-lt"/>
              <a:buAutoNum type="romanLcPeriod"/>
            </a:pPr>
            <a:r>
              <a:rPr lang="en-US" dirty="0"/>
              <a:t>The </a:t>
            </a:r>
            <a:r>
              <a:rPr lang="en-US" b="1" dirty="0"/>
              <a:t>transformation</a:t>
            </a:r>
            <a:r>
              <a:rPr lang="en-US" dirty="0"/>
              <a:t> must be </a:t>
            </a:r>
            <a:r>
              <a:rPr lang="en-US" b="1" dirty="0"/>
              <a:t>unitary</a:t>
            </a:r>
            <a:r>
              <a:rPr lang="en-US" dirty="0"/>
              <a:t> to preserve the commutation relations between the spin operators.</a:t>
            </a:r>
          </a:p>
          <a:p>
            <a:pPr marL="400050" lvl="1" indent="-400050">
              <a:buFont typeface="+mj-lt"/>
              <a:buAutoNum type="romanLcPeriod"/>
            </a:pPr>
            <a:endParaRPr lang="en-US" dirty="0"/>
          </a:p>
          <a:p>
            <a:pPr marL="400050" lvl="1" indent="-400050">
              <a:buFont typeface="+mj-lt"/>
              <a:buAutoNum type="romanLcPeriod"/>
            </a:pPr>
            <a:r>
              <a:rPr lang="en-US" dirty="0"/>
              <a:t>Must satisfy the </a:t>
            </a:r>
            <a:r>
              <a:rPr lang="en-US" b="1" dirty="0"/>
              <a:t>equality between the matrix elements </a:t>
            </a:r>
            <a:r>
              <a:rPr lang="en-US" dirty="0"/>
              <a:t>of the spin operators on |0&gt; and the bosons on |n&gt;</a:t>
            </a:r>
          </a:p>
          <a:p>
            <a:pPr marL="400050" lvl="1" indent="-400050">
              <a:buFont typeface="+mj-lt"/>
              <a:buAutoNum type="romanLcPeriod"/>
            </a:pPr>
            <a:endParaRPr lang="en-US" dirty="0"/>
          </a:p>
          <a:p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84E398A-C05D-AF98-68D8-CEAE28EEED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251122A-6A2C-3568-B68E-22B7CE3FCF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33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F373413C-C908-F248-57FB-68A59A82E6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0BAF3D22-C490-3A30-FC1D-C2C489B27789}"/>
              </a:ext>
            </a:extLst>
          </p:cNvPr>
          <p:cNvSpPr txBox="1"/>
          <p:nvPr/>
        </p:nvSpPr>
        <p:spPr>
          <a:xfrm>
            <a:off x="7490826" y="5314657"/>
            <a:ext cx="44598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E.Rastelli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Statistical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Mechanics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of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Magnetic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Excitations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(2013)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5FADCD4A-BC0E-E001-3062-2729F4B783E3}"/>
              </a:ext>
            </a:extLst>
          </p:cNvPr>
          <p:cNvSpPr/>
          <p:nvPr/>
        </p:nvSpPr>
        <p:spPr>
          <a:xfrm>
            <a:off x="8796999" y="4954147"/>
            <a:ext cx="288032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BA98CAF2-B797-6E1A-BB56-7D6EA51176A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7990" y="4954154"/>
            <a:ext cx="239238" cy="254476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F48DA68B-8067-A5C6-C6B7-4CEBF35B755F}"/>
              </a:ext>
            </a:extLst>
          </p:cNvPr>
          <p:cNvSpPr/>
          <p:nvPr/>
        </p:nvSpPr>
        <p:spPr>
          <a:xfrm>
            <a:off x="10848528" y="4954147"/>
            <a:ext cx="288032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7B1DC93F-1BF3-BC29-F9E3-6CA358A3EED3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5406" y="4953677"/>
            <a:ext cx="266809" cy="254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9596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9945A5-74C4-8795-6DE1-109742C06F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240578-B915-7D92-E7A4-7F9A6AFFB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6456287" cy="1224111"/>
          </a:xfrm>
        </p:spPr>
        <p:txBody>
          <a:bodyPr/>
          <a:lstStyle/>
          <a:p>
            <a:r>
              <a:rPr lang="en-US" dirty="0"/>
              <a:t>A Spin-Boson Transformation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7798B85-F714-E1DE-B4D3-C74032E323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1544" y="1297321"/>
            <a:ext cx="5568951" cy="4103687"/>
          </a:xfrm>
        </p:spPr>
        <p:txBody>
          <a:bodyPr/>
          <a:lstStyle/>
          <a:p>
            <a:r>
              <a:rPr lang="en-US" dirty="0"/>
              <a:t>Define higher magnon states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E24DD03-B226-83AA-28F2-3DB178C943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A8AFC3B-9C9F-D2E4-9BD0-A3F1EC88D6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34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B55BC663-DB6B-1216-5EBD-3195D389A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ED15B5FE-840C-6E0C-A027-1DA74AE38EE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252" y="1796827"/>
            <a:ext cx="3388596" cy="565321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6A84E47E-A704-5706-7D9D-19A1E1EE8A6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924" y="3308364"/>
            <a:ext cx="4279957" cy="610654"/>
          </a:xfrm>
          <a:prstGeom prst="rect">
            <a:avLst/>
          </a:prstGeom>
        </p:spPr>
      </p:pic>
      <p:sp>
        <p:nvSpPr>
          <p:cNvPr id="31" name="Pfeil: nach unten 30">
            <a:extLst>
              <a:ext uri="{FF2B5EF4-FFF2-40B4-BE49-F238E27FC236}">
                <a16:creationId xmlns:a16="http://schemas.microsoft.com/office/drawing/2014/main" id="{79C42FD1-EB8B-EDFC-7221-6E1F37BEC796}"/>
              </a:ext>
            </a:extLst>
          </p:cNvPr>
          <p:cNvSpPr/>
          <p:nvPr/>
        </p:nvSpPr>
        <p:spPr>
          <a:xfrm>
            <a:off x="2735622" y="2497498"/>
            <a:ext cx="366320" cy="540073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3" name="Grafik 32">
            <a:extLst>
              <a:ext uri="{FF2B5EF4-FFF2-40B4-BE49-F238E27FC236}">
                <a16:creationId xmlns:a16="http://schemas.microsoft.com/office/drawing/2014/main" id="{228B2D4E-C3DB-2E2D-80BE-F3EFFFF7ECEF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949" y="4245295"/>
            <a:ext cx="4297674" cy="611957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B761A87C-3D73-37CE-56DA-8C51ED9212F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12641" y="1014817"/>
            <a:ext cx="7086977" cy="1880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2192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76CB26-4AAE-1AAF-34C2-19D1CFD6BE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BFED7B-9B63-0FB0-93A3-38CD2256D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6456287" cy="1224111"/>
          </a:xfrm>
        </p:spPr>
        <p:txBody>
          <a:bodyPr/>
          <a:lstStyle/>
          <a:p>
            <a:r>
              <a:rPr lang="en-US" dirty="0"/>
              <a:t>A Spin-Boson Transformation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16C4453-92C1-5781-9E9B-3E960DAFD6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1544" y="1297321"/>
            <a:ext cx="5568951" cy="4103687"/>
          </a:xfrm>
        </p:spPr>
        <p:txBody>
          <a:bodyPr/>
          <a:lstStyle/>
          <a:p>
            <a:r>
              <a:rPr lang="en-US" dirty="0"/>
              <a:t>Define higher magnon states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de-DE" sz="1600" dirty="0" err="1"/>
              <a:t>Only</a:t>
            </a:r>
            <a:r>
              <a:rPr lang="de-DE" sz="1600" dirty="0"/>
              <a:t> </a:t>
            </a:r>
            <a:r>
              <a:rPr lang="de-DE" sz="1600" dirty="0" err="1"/>
              <a:t>for</a:t>
            </a:r>
            <a:r>
              <a:rPr lang="de-DE" sz="1600" dirty="0"/>
              <a:t> 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7736070-5489-FA7A-3570-54E5346EB5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B88D39A-60AD-8B18-348B-C984DFA1F2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35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9A48B79E-4024-47AE-371D-B56ED76A45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77834661-6BBF-188F-2425-AB23E9B9B53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252" y="1796827"/>
            <a:ext cx="3388596" cy="565321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894EF734-CD36-56DC-1E9A-314F7B73B139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924" y="3308364"/>
            <a:ext cx="4279957" cy="610654"/>
          </a:xfrm>
          <a:prstGeom prst="rect">
            <a:avLst/>
          </a:prstGeom>
        </p:spPr>
      </p:pic>
      <p:sp>
        <p:nvSpPr>
          <p:cNvPr id="31" name="Pfeil: nach unten 30">
            <a:extLst>
              <a:ext uri="{FF2B5EF4-FFF2-40B4-BE49-F238E27FC236}">
                <a16:creationId xmlns:a16="http://schemas.microsoft.com/office/drawing/2014/main" id="{DB1DBC93-E650-794F-CFE7-C95403A440A1}"/>
              </a:ext>
            </a:extLst>
          </p:cNvPr>
          <p:cNvSpPr/>
          <p:nvPr/>
        </p:nvSpPr>
        <p:spPr>
          <a:xfrm>
            <a:off x="2735622" y="2497498"/>
            <a:ext cx="366320" cy="540073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3" name="Grafik 32">
            <a:extLst>
              <a:ext uri="{FF2B5EF4-FFF2-40B4-BE49-F238E27FC236}">
                <a16:creationId xmlns:a16="http://schemas.microsoft.com/office/drawing/2014/main" id="{54F938EC-0E4A-D8B0-F5C6-053EA7DFF2FD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949" y="4245295"/>
            <a:ext cx="4297674" cy="611957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18BD8053-2ECB-21E8-D140-FD03441C4AC0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2231" y="5076862"/>
            <a:ext cx="772571" cy="213333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4B644889-1ED0-B44A-54CF-185C687B878F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353" y="5590915"/>
            <a:ext cx="5019097" cy="612392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A493034C-A002-517C-17CF-9503BCB18A1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712641" y="1014817"/>
            <a:ext cx="7086977" cy="1880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4953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BF22F2-78CB-ECFF-E464-CC416D1842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D5D762C-38B5-A624-F24A-2A8D931DAE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6456287" cy="1224111"/>
          </a:xfrm>
        </p:spPr>
        <p:txBody>
          <a:bodyPr/>
          <a:lstStyle/>
          <a:p>
            <a:r>
              <a:rPr lang="en-US" dirty="0"/>
              <a:t>A Spin-Boson Transformation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1B67FAA-F52C-AF21-B0B3-703D0961CA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1544" y="1297321"/>
            <a:ext cx="5568951" cy="4103687"/>
          </a:xfrm>
        </p:spPr>
        <p:txBody>
          <a:bodyPr/>
          <a:lstStyle/>
          <a:p>
            <a:r>
              <a:rPr lang="en-US" dirty="0"/>
              <a:t>Compare the “eigenvalues”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de-DE" sz="1600" dirty="0" err="1"/>
              <a:t>Only</a:t>
            </a:r>
            <a:r>
              <a:rPr lang="de-DE" sz="1600" dirty="0"/>
              <a:t> </a:t>
            </a:r>
            <a:r>
              <a:rPr lang="de-DE" sz="1600" dirty="0" err="1"/>
              <a:t>for</a:t>
            </a:r>
            <a:r>
              <a:rPr lang="de-DE" sz="1600" dirty="0"/>
              <a:t> 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438FB3E-5521-2740-7C93-7ED10EB9D4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40713F7-0811-B986-4684-292B003B61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36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3BAD4CD2-A58A-C418-6D67-BE786C3F25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ADAEAEA7-4E2F-FA4D-20D7-E5BDAD42A74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252" y="1796827"/>
            <a:ext cx="3388596" cy="565321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D40B03EE-0121-4567-8908-F373748721E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924" y="3308364"/>
            <a:ext cx="4279957" cy="610654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2DF54EFC-A3DB-1AFB-6530-25475BA22A35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7573" y="3510011"/>
            <a:ext cx="2240120" cy="261501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9B40E860-0C50-91F8-867B-F7A179EE1FE3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7573" y="4380158"/>
            <a:ext cx="2673829" cy="295379"/>
          </a:xfrm>
          <a:prstGeom prst="rect">
            <a:avLst/>
          </a:prstGeom>
        </p:spPr>
      </p:pic>
      <p:sp>
        <p:nvSpPr>
          <p:cNvPr id="31" name="Pfeil: nach unten 30">
            <a:extLst>
              <a:ext uri="{FF2B5EF4-FFF2-40B4-BE49-F238E27FC236}">
                <a16:creationId xmlns:a16="http://schemas.microsoft.com/office/drawing/2014/main" id="{005784D9-5507-3082-EA58-2360BB06275B}"/>
              </a:ext>
            </a:extLst>
          </p:cNvPr>
          <p:cNvSpPr/>
          <p:nvPr/>
        </p:nvSpPr>
        <p:spPr>
          <a:xfrm>
            <a:off x="2735622" y="2497498"/>
            <a:ext cx="366320" cy="540073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3" name="Grafik 32">
            <a:extLst>
              <a:ext uri="{FF2B5EF4-FFF2-40B4-BE49-F238E27FC236}">
                <a16:creationId xmlns:a16="http://schemas.microsoft.com/office/drawing/2014/main" id="{C64B27DD-DAB3-A4DA-DB73-0C3B4C17A613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949" y="4245295"/>
            <a:ext cx="4297674" cy="611957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81969112-0510-829B-55F9-29BF2A5DAF0C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2231" y="5076862"/>
            <a:ext cx="772571" cy="213333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CA629948-E726-31FC-BC34-5233B82520F5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353" y="5590915"/>
            <a:ext cx="5019097" cy="612392"/>
          </a:xfrm>
          <a:prstGeom prst="rect">
            <a:avLst/>
          </a:prstGeom>
        </p:spPr>
      </p:pic>
      <p:sp>
        <p:nvSpPr>
          <p:cNvPr id="8" name="Pfeil: nach unten 7">
            <a:extLst>
              <a:ext uri="{FF2B5EF4-FFF2-40B4-BE49-F238E27FC236}">
                <a16:creationId xmlns:a16="http://schemas.microsoft.com/office/drawing/2014/main" id="{0710DC16-71EF-264A-1D57-8C406AD0B681}"/>
              </a:ext>
            </a:extLst>
          </p:cNvPr>
          <p:cNvSpPr/>
          <p:nvPr/>
        </p:nvSpPr>
        <p:spPr>
          <a:xfrm>
            <a:off x="7608167" y="1741673"/>
            <a:ext cx="366320" cy="540073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7A5295E4-4B86-C05D-4E5C-72737BC8C7A8}"/>
              </a:ext>
            </a:extLst>
          </p:cNvPr>
          <p:cNvSpPr txBox="1"/>
          <p:nvPr/>
        </p:nvSpPr>
        <p:spPr>
          <a:xfrm>
            <a:off x="6272191" y="1053953"/>
            <a:ext cx="33843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Consider</a:t>
            </a:r>
            <a:r>
              <a:rPr lang="de-DE" sz="1600" dirty="0"/>
              <a:t>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states</a:t>
            </a:r>
            <a:r>
              <a:rPr lang="de-DE" sz="1600" dirty="0"/>
              <a:t> </a:t>
            </a:r>
            <a:r>
              <a:rPr lang="de-DE" sz="1600" dirty="0" err="1"/>
              <a:t>to</a:t>
            </a:r>
            <a:r>
              <a:rPr lang="de-DE" sz="1600" dirty="0"/>
              <a:t> </a:t>
            </a:r>
            <a:r>
              <a:rPr lang="de-DE" sz="1600" dirty="0" err="1"/>
              <a:t>be</a:t>
            </a:r>
            <a:r>
              <a:rPr lang="de-DE" sz="1600" dirty="0"/>
              <a:t> like 2</a:t>
            </a:r>
            <a:r>
              <a:rPr lang="de-DE" sz="1600" baseline="30000" dirty="0"/>
              <a:t>nd</a:t>
            </a:r>
            <a:r>
              <a:rPr lang="de-DE" sz="1600" dirty="0"/>
              <a:t> </a:t>
            </a:r>
            <a:r>
              <a:rPr lang="de-DE" sz="1600" dirty="0" err="1"/>
              <a:t>quantized</a:t>
            </a:r>
            <a:r>
              <a:rPr lang="de-DE" sz="1600" dirty="0"/>
              <a:t> </a:t>
            </a:r>
            <a:r>
              <a:rPr lang="de-DE" sz="1600" dirty="0" err="1"/>
              <a:t>number</a:t>
            </a:r>
            <a:r>
              <a:rPr lang="de-DE" sz="1600" dirty="0"/>
              <a:t> </a:t>
            </a:r>
            <a:r>
              <a:rPr lang="de-DE" sz="1600" dirty="0" err="1"/>
              <a:t>states</a:t>
            </a:r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272983527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8471F8-60E3-808B-A1DC-6F8BA2F004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A568D63-D154-5251-98AD-54C6A9F5C0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6456287" cy="1224111"/>
          </a:xfrm>
        </p:spPr>
        <p:txBody>
          <a:bodyPr/>
          <a:lstStyle/>
          <a:p>
            <a:r>
              <a:rPr lang="en-US" dirty="0"/>
              <a:t>A Spin-Boson Transformation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ED9E08B-74C7-7518-03A7-AA713C988A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1544" y="1297321"/>
            <a:ext cx="5568951" cy="4103687"/>
          </a:xfrm>
        </p:spPr>
        <p:txBody>
          <a:bodyPr/>
          <a:lstStyle/>
          <a:p>
            <a:r>
              <a:rPr lang="en-US" dirty="0"/>
              <a:t>Compare the “eigenvalues”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0E18B4F-81BD-C65E-D5AF-968C230EE4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8C71826-0D2C-429B-3427-3FC697D082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37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A3B9DFCA-5701-CF9E-9D73-CC62085FA8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4" name="Pfeil: nach unten 3">
            <a:extLst>
              <a:ext uri="{FF2B5EF4-FFF2-40B4-BE49-F238E27FC236}">
                <a16:creationId xmlns:a16="http://schemas.microsoft.com/office/drawing/2014/main" id="{EC7F2718-6B8A-9CAB-B871-FCC13A7D4D10}"/>
              </a:ext>
            </a:extLst>
          </p:cNvPr>
          <p:cNvSpPr/>
          <p:nvPr/>
        </p:nvSpPr>
        <p:spPr>
          <a:xfrm>
            <a:off x="7608167" y="1741673"/>
            <a:ext cx="366320" cy="540073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B519A49E-33DC-6DD9-99CA-B48E6EDEDFB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252" y="1796827"/>
            <a:ext cx="3388596" cy="565321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0C56F1F5-074A-F424-439E-33FD153D0B87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924" y="3308364"/>
            <a:ext cx="4279957" cy="610654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CDCD4B45-1827-287C-1CB6-F7CE610B6CEF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949" y="4245295"/>
            <a:ext cx="4297674" cy="611957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BAAE7D8D-8C41-6954-5803-964B380662E1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7573" y="4380158"/>
            <a:ext cx="2673829" cy="295379"/>
          </a:xfrm>
          <a:prstGeom prst="rect">
            <a:avLst/>
          </a:prstGeom>
        </p:spPr>
      </p:pic>
      <p:sp>
        <p:nvSpPr>
          <p:cNvPr id="31" name="Pfeil: nach unten 30">
            <a:extLst>
              <a:ext uri="{FF2B5EF4-FFF2-40B4-BE49-F238E27FC236}">
                <a16:creationId xmlns:a16="http://schemas.microsoft.com/office/drawing/2014/main" id="{59E6B436-181C-0788-63CD-9C4D34C70B8C}"/>
              </a:ext>
            </a:extLst>
          </p:cNvPr>
          <p:cNvSpPr/>
          <p:nvPr/>
        </p:nvSpPr>
        <p:spPr>
          <a:xfrm>
            <a:off x="2735622" y="2497498"/>
            <a:ext cx="366320" cy="540073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7AC5EF9F-B9CB-DAC0-C5DF-88919DE4B662}"/>
              </a:ext>
            </a:extLst>
          </p:cNvPr>
          <p:cNvSpPr txBox="1"/>
          <p:nvPr/>
        </p:nvSpPr>
        <p:spPr>
          <a:xfrm>
            <a:off x="6272191" y="1053953"/>
            <a:ext cx="33843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Consider</a:t>
            </a:r>
            <a:r>
              <a:rPr lang="de-DE" sz="1600" dirty="0"/>
              <a:t>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states</a:t>
            </a:r>
            <a:r>
              <a:rPr lang="de-DE" sz="1600" dirty="0"/>
              <a:t> </a:t>
            </a:r>
            <a:r>
              <a:rPr lang="de-DE" sz="1600" dirty="0" err="1"/>
              <a:t>to</a:t>
            </a:r>
            <a:r>
              <a:rPr lang="de-DE" sz="1600" dirty="0"/>
              <a:t> </a:t>
            </a:r>
            <a:r>
              <a:rPr lang="de-DE" sz="1600" dirty="0" err="1"/>
              <a:t>be</a:t>
            </a:r>
            <a:r>
              <a:rPr lang="de-DE" sz="1600" dirty="0"/>
              <a:t> like 2</a:t>
            </a:r>
            <a:r>
              <a:rPr lang="de-DE" sz="1600" baseline="30000" dirty="0"/>
              <a:t>nd</a:t>
            </a:r>
            <a:r>
              <a:rPr lang="de-DE" sz="1600" dirty="0"/>
              <a:t> </a:t>
            </a:r>
            <a:r>
              <a:rPr lang="de-DE" sz="1600" dirty="0" err="1"/>
              <a:t>quantized</a:t>
            </a:r>
            <a:r>
              <a:rPr lang="de-DE" sz="1600" dirty="0"/>
              <a:t> </a:t>
            </a:r>
            <a:r>
              <a:rPr lang="de-DE" sz="1600" dirty="0" err="1"/>
              <a:t>number</a:t>
            </a:r>
            <a:r>
              <a:rPr lang="de-DE" sz="1600" dirty="0"/>
              <a:t> </a:t>
            </a:r>
            <a:r>
              <a:rPr lang="de-DE" sz="1600" dirty="0" err="1"/>
              <a:t>states</a:t>
            </a:r>
            <a:endParaRPr lang="de-DE" sz="1600" dirty="0"/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2CBA2CE6-7A93-4807-DCA9-3CD956B46418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474" y="5391490"/>
            <a:ext cx="2716329" cy="764567"/>
          </a:xfrm>
          <a:prstGeom prst="rect">
            <a:avLst/>
          </a:prstGeom>
        </p:spPr>
      </p:pic>
      <p:sp>
        <p:nvSpPr>
          <p:cNvPr id="12" name="Rechteck 11">
            <a:extLst>
              <a:ext uri="{FF2B5EF4-FFF2-40B4-BE49-F238E27FC236}">
                <a16:creationId xmlns:a16="http://schemas.microsoft.com/office/drawing/2014/main" id="{57155881-A869-FBF8-6396-6F5F59240F75}"/>
              </a:ext>
            </a:extLst>
          </p:cNvPr>
          <p:cNvSpPr/>
          <p:nvPr/>
        </p:nvSpPr>
        <p:spPr>
          <a:xfrm>
            <a:off x="3119968" y="3346230"/>
            <a:ext cx="815792" cy="288032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ADF7CE03-6358-100F-1D4D-ADF3C6232FD1}"/>
              </a:ext>
            </a:extLst>
          </p:cNvPr>
          <p:cNvSpPr/>
          <p:nvPr/>
        </p:nvSpPr>
        <p:spPr>
          <a:xfrm>
            <a:off x="3215680" y="5438874"/>
            <a:ext cx="576064" cy="393175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C519E65F-1F98-B81E-FD2D-EB91B23A5960}"/>
              </a:ext>
            </a:extLst>
          </p:cNvPr>
          <p:cNvSpPr/>
          <p:nvPr/>
        </p:nvSpPr>
        <p:spPr>
          <a:xfrm>
            <a:off x="3942851" y="3499104"/>
            <a:ext cx="493993" cy="305560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62C74685-258C-2E1B-1A9B-C5FDBB538759}"/>
              </a:ext>
            </a:extLst>
          </p:cNvPr>
          <p:cNvSpPr/>
          <p:nvPr/>
        </p:nvSpPr>
        <p:spPr>
          <a:xfrm>
            <a:off x="6563137" y="3462523"/>
            <a:ext cx="2314556" cy="305560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x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D7E6E669-1B26-EC94-901E-21689A2D5733}"/>
              </a:ext>
            </a:extLst>
          </p:cNvPr>
          <p:cNvSpPr/>
          <p:nvPr/>
        </p:nvSpPr>
        <p:spPr>
          <a:xfrm>
            <a:off x="3791745" y="5687811"/>
            <a:ext cx="360040" cy="305560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3" name="Grafik 32">
            <a:extLst>
              <a:ext uri="{FF2B5EF4-FFF2-40B4-BE49-F238E27FC236}">
                <a16:creationId xmlns:a16="http://schemas.microsoft.com/office/drawing/2014/main" id="{CD0839A3-6121-39A7-7DC1-D19BE0A4DFCD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2300" y="2428632"/>
            <a:ext cx="3199075" cy="299527"/>
          </a:xfrm>
          <a:prstGeom prst="rect">
            <a:avLst/>
          </a:prstGeom>
        </p:spPr>
      </p:pic>
      <p:sp>
        <p:nvSpPr>
          <p:cNvPr id="34" name="Rechteck 33">
            <a:extLst>
              <a:ext uri="{FF2B5EF4-FFF2-40B4-BE49-F238E27FC236}">
                <a16:creationId xmlns:a16="http://schemas.microsoft.com/office/drawing/2014/main" id="{8EEDEDF7-AD1F-6347-5390-3DD26ABB9A1E}"/>
              </a:ext>
            </a:extLst>
          </p:cNvPr>
          <p:cNvSpPr/>
          <p:nvPr/>
        </p:nvSpPr>
        <p:spPr>
          <a:xfrm>
            <a:off x="6192457" y="2377541"/>
            <a:ext cx="3384376" cy="39740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5E8C916E-BE77-16A8-7D55-C6588188C89D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7573" y="3510011"/>
            <a:ext cx="2240120" cy="261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1145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961CAC-FB01-213E-C87C-9807FB454E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CFC3BC-1DBF-7073-E809-8AD2328EA8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6456287" cy="1224111"/>
          </a:xfrm>
        </p:spPr>
        <p:txBody>
          <a:bodyPr/>
          <a:lstStyle/>
          <a:p>
            <a:r>
              <a:rPr lang="en-US" dirty="0"/>
              <a:t>A Spin-Boson Transformation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67130B8-66EA-703C-6E30-51599149DB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1544" y="1297321"/>
            <a:ext cx="5568951" cy="4103687"/>
          </a:xfrm>
        </p:spPr>
        <p:txBody>
          <a:bodyPr/>
          <a:lstStyle/>
          <a:p>
            <a:r>
              <a:rPr lang="en-US" dirty="0"/>
              <a:t>Compare the “eigenvalues”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65656E1-7FDE-36A4-0D3B-C82215BB5F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433E853-9B71-C836-18E6-F2C22BB6C2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38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55753A4B-9DBD-3ECB-C960-A65C861B43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4" name="Pfeil: nach unten 3">
            <a:extLst>
              <a:ext uri="{FF2B5EF4-FFF2-40B4-BE49-F238E27FC236}">
                <a16:creationId xmlns:a16="http://schemas.microsoft.com/office/drawing/2014/main" id="{CCA991EE-5ECF-F300-AFEF-6CE39CB372C7}"/>
              </a:ext>
            </a:extLst>
          </p:cNvPr>
          <p:cNvSpPr/>
          <p:nvPr/>
        </p:nvSpPr>
        <p:spPr>
          <a:xfrm>
            <a:off x="7608167" y="1741673"/>
            <a:ext cx="366320" cy="540073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DB1596BE-DAD1-8B15-1767-6B426C63CA6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252" y="1796827"/>
            <a:ext cx="3388596" cy="565321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C80C5920-071A-C580-B96B-00629A27FA6C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924" y="3308364"/>
            <a:ext cx="4279957" cy="610654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40EC756E-8F41-8B9F-B990-CF041EBB65E8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949" y="4245295"/>
            <a:ext cx="4297674" cy="611957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91BC696C-E1E9-7E72-89E9-A770DC656C1A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7573" y="4380158"/>
            <a:ext cx="2673829" cy="295379"/>
          </a:xfrm>
          <a:prstGeom prst="rect">
            <a:avLst/>
          </a:prstGeom>
        </p:spPr>
      </p:pic>
      <p:sp>
        <p:nvSpPr>
          <p:cNvPr id="31" name="Pfeil: nach unten 30">
            <a:extLst>
              <a:ext uri="{FF2B5EF4-FFF2-40B4-BE49-F238E27FC236}">
                <a16:creationId xmlns:a16="http://schemas.microsoft.com/office/drawing/2014/main" id="{C5BDE156-1761-F375-7B3D-6B7484BD4BD4}"/>
              </a:ext>
            </a:extLst>
          </p:cNvPr>
          <p:cNvSpPr/>
          <p:nvPr/>
        </p:nvSpPr>
        <p:spPr>
          <a:xfrm>
            <a:off x="2735622" y="2497498"/>
            <a:ext cx="366320" cy="540073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302825A6-AC67-1342-47A1-CFFB0E25191C}"/>
              </a:ext>
            </a:extLst>
          </p:cNvPr>
          <p:cNvSpPr txBox="1"/>
          <p:nvPr/>
        </p:nvSpPr>
        <p:spPr>
          <a:xfrm>
            <a:off x="6272191" y="1053953"/>
            <a:ext cx="33843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Consider</a:t>
            </a:r>
            <a:r>
              <a:rPr lang="de-DE" sz="1600" dirty="0"/>
              <a:t>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states</a:t>
            </a:r>
            <a:r>
              <a:rPr lang="de-DE" sz="1600" dirty="0"/>
              <a:t> </a:t>
            </a:r>
            <a:r>
              <a:rPr lang="de-DE" sz="1600" dirty="0" err="1"/>
              <a:t>to</a:t>
            </a:r>
            <a:r>
              <a:rPr lang="de-DE" sz="1600" dirty="0"/>
              <a:t> </a:t>
            </a:r>
            <a:r>
              <a:rPr lang="de-DE" sz="1600" dirty="0" err="1"/>
              <a:t>be</a:t>
            </a:r>
            <a:r>
              <a:rPr lang="de-DE" sz="1600" dirty="0"/>
              <a:t> like 2</a:t>
            </a:r>
            <a:r>
              <a:rPr lang="de-DE" sz="1600" baseline="30000" dirty="0"/>
              <a:t>nd</a:t>
            </a:r>
            <a:r>
              <a:rPr lang="de-DE" sz="1600" dirty="0"/>
              <a:t> </a:t>
            </a:r>
            <a:r>
              <a:rPr lang="de-DE" sz="1600" dirty="0" err="1"/>
              <a:t>quantized</a:t>
            </a:r>
            <a:r>
              <a:rPr lang="de-DE" sz="1600" dirty="0"/>
              <a:t> </a:t>
            </a:r>
            <a:r>
              <a:rPr lang="de-DE" sz="1600" dirty="0" err="1"/>
              <a:t>number</a:t>
            </a:r>
            <a:r>
              <a:rPr lang="de-DE" sz="1600" dirty="0"/>
              <a:t> </a:t>
            </a:r>
            <a:r>
              <a:rPr lang="de-DE" sz="1600" dirty="0" err="1"/>
              <a:t>states</a:t>
            </a:r>
            <a:endParaRPr lang="de-DE" sz="1600" dirty="0"/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3BF5914E-6FBE-EE43-98F5-F94B44151B03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474" y="5391490"/>
            <a:ext cx="2716329" cy="764567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3FF730F2-5D30-14F8-DDC9-C32CE24AA40D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7555" y="5422369"/>
            <a:ext cx="2740930" cy="765496"/>
          </a:xfrm>
          <a:prstGeom prst="rect">
            <a:avLst/>
          </a:prstGeom>
        </p:spPr>
      </p:pic>
      <p:sp>
        <p:nvSpPr>
          <p:cNvPr id="12" name="Rechteck 11">
            <a:extLst>
              <a:ext uri="{FF2B5EF4-FFF2-40B4-BE49-F238E27FC236}">
                <a16:creationId xmlns:a16="http://schemas.microsoft.com/office/drawing/2014/main" id="{4166BAB1-EBAF-6CEE-1E77-8870BFF00847}"/>
              </a:ext>
            </a:extLst>
          </p:cNvPr>
          <p:cNvSpPr/>
          <p:nvPr/>
        </p:nvSpPr>
        <p:spPr>
          <a:xfrm>
            <a:off x="3119968" y="3346230"/>
            <a:ext cx="815792" cy="288032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FC0CAECF-089A-3B14-91D0-27B20A626814}"/>
              </a:ext>
            </a:extLst>
          </p:cNvPr>
          <p:cNvSpPr/>
          <p:nvPr/>
        </p:nvSpPr>
        <p:spPr>
          <a:xfrm>
            <a:off x="3215680" y="5438874"/>
            <a:ext cx="576064" cy="393175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877C8EEF-DC93-BB29-2308-D07DDC2E1FDE}"/>
              </a:ext>
            </a:extLst>
          </p:cNvPr>
          <p:cNvSpPr/>
          <p:nvPr/>
        </p:nvSpPr>
        <p:spPr>
          <a:xfrm>
            <a:off x="3942851" y="3499104"/>
            <a:ext cx="493993" cy="305560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E95D463D-7FD2-E7A1-821F-B24FE96A6F97}"/>
              </a:ext>
            </a:extLst>
          </p:cNvPr>
          <p:cNvSpPr/>
          <p:nvPr/>
        </p:nvSpPr>
        <p:spPr>
          <a:xfrm>
            <a:off x="6563137" y="3462523"/>
            <a:ext cx="2314556" cy="305560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x</a:t>
            </a:r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18CB2616-CAAC-0E75-E403-6E100ACFB19E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5960" y="2907676"/>
            <a:ext cx="2043345" cy="298012"/>
          </a:xfrm>
          <a:prstGeom prst="rect">
            <a:avLst/>
          </a:prstGeom>
        </p:spPr>
      </p:pic>
      <p:sp>
        <p:nvSpPr>
          <p:cNvPr id="23" name="Rechteck 22">
            <a:extLst>
              <a:ext uri="{FF2B5EF4-FFF2-40B4-BE49-F238E27FC236}">
                <a16:creationId xmlns:a16="http://schemas.microsoft.com/office/drawing/2014/main" id="{074E3E07-4848-51A3-EB78-256F528A2962}"/>
              </a:ext>
            </a:extLst>
          </p:cNvPr>
          <p:cNvSpPr/>
          <p:nvPr/>
        </p:nvSpPr>
        <p:spPr>
          <a:xfrm>
            <a:off x="3791745" y="5687811"/>
            <a:ext cx="360040" cy="305560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C4136000-4C58-329E-3577-2C4F7A0242D4}"/>
              </a:ext>
            </a:extLst>
          </p:cNvPr>
          <p:cNvSpPr/>
          <p:nvPr/>
        </p:nvSpPr>
        <p:spPr>
          <a:xfrm>
            <a:off x="6602485" y="2888615"/>
            <a:ext cx="2240119" cy="39740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3" name="Grafik 32">
            <a:extLst>
              <a:ext uri="{FF2B5EF4-FFF2-40B4-BE49-F238E27FC236}">
                <a16:creationId xmlns:a16="http://schemas.microsoft.com/office/drawing/2014/main" id="{8988B936-3EAC-7673-F621-4A32E614BE6F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2300" y="2428632"/>
            <a:ext cx="3199075" cy="299527"/>
          </a:xfrm>
          <a:prstGeom prst="rect">
            <a:avLst/>
          </a:prstGeom>
        </p:spPr>
      </p:pic>
      <p:sp>
        <p:nvSpPr>
          <p:cNvPr id="34" name="Rechteck 33">
            <a:extLst>
              <a:ext uri="{FF2B5EF4-FFF2-40B4-BE49-F238E27FC236}">
                <a16:creationId xmlns:a16="http://schemas.microsoft.com/office/drawing/2014/main" id="{DF81B6C0-0289-B763-3950-FA18382EA9E1}"/>
              </a:ext>
            </a:extLst>
          </p:cNvPr>
          <p:cNvSpPr/>
          <p:nvPr/>
        </p:nvSpPr>
        <p:spPr>
          <a:xfrm>
            <a:off x="6192457" y="2377541"/>
            <a:ext cx="3384376" cy="39740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9B6730DD-CDB7-17B4-85D7-96AB940F9B95}"/>
              </a:ext>
            </a:extLst>
          </p:cNvPr>
          <p:cNvSpPr/>
          <p:nvPr/>
        </p:nvSpPr>
        <p:spPr>
          <a:xfrm>
            <a:off x="4042181" y="4264628"/>
            <a:ext cx="325627" cy="273199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083B4A0D-066D-DF1F-40A3-669025F66608}"/>
              </a:ext>
            </a:extLst>
          </p:cNvPr>
          <p:cNvSpPr/>
          <p:nvPr/>
        </p:nvSpPr>
        <p:spPr>
          <a:xfrm>
            <a:off x="8184232" y="5438874"/>
            <a:ext cx="634253" cy="414242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7DE1FD91-7AE2-2D0F-124B-9AEC67DA255F}"/>
              </a:ext>
            </a:extLst>
          </p:cNvPr>
          <p:cNvSpPr/>
          <p:nvPr/>
        </p:nvSpPr>
        <p:spPr>
          <a:xfrm>
            <a:off x="2418573" y="4385047"/>
            <a:ext cx="922793" cy="305560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26F7BEC8-421B-51D9-E9A3-1256A4B61EDE}"/>
              </a:ext>
            </a:extLst>
          </p:cNvPr>
          <p:cNvSpPr/>
          <p:nvPr/>
        </p:nvSpPr>
        <p:spPr>
          <a:xfrm>
            <a:off x="6520390" y="4353177"/>
            <a:ext cx="2887978" cy="397399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EA457196-149E-AB3A-ED89-905F4715F3F4}"/>
              </a:ext>
            </a:extLst>
          </p:cNvPr>
          <p:cNvSpPr/>
          <p:nvPr/>
        </p:nvSpPr>
        <p:spPr>
          <a:xfrm>
            <a:off x="7248128" y="5674771"/>
            <a:ext cx="288032" cy="397399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90DFF96C-174F-491F-DA57-EA4C521E7DB0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7573" y="3510011"/>
            <a:ext cx="2240120" cy="261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9462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1FE538-D64E-E638-E38E-4584D5BB65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810ED6-CABB-331F-5912-6E6DDDAD5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5880223" cy="1224111"/>
          </a:xfrm>
        </p:spPr>
        <p:txBody>
          <a:bodyPr/>
          <a:lstStyle/>
          <a:p>
            <a:r>
              <a:rPr lang="en-US" dirty="0"/>
              <a:t>The Holstein </a:t>
            </a:r>
            <a:r>
              <a:rPr lang="en-US" dirty="0" err="1"/>
              <a:t>Primakoff</a:t>
            </a:r>
            <a:r>
              <a:rPr lang="en-US" dirty="0"/>
              <a:t> Spin-Boson Transformation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A5D5484-F7E0-CBC2-F443-8F63B8F368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5491" y="1741579"/>
            <a:ext cx="5568951" cy="4103687"/>
          </a:xfrm>
        </p:spPr>
        <p:txBody>
          <a:bodyPr/>
          <a:lstStyle/>
          <a:p>
            <a:r>
              <a:rPr lang="en-US" dirty="0"/>
              <a:t>Combined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6EC8F40-8588-1ABA-A067-2773A402E4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9992624-0140-762A-69FB-040E0B1503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39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6606922B-3C34-AAE4-8A32-E3186CE6F6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D492DFB5-EB18-95B5-2EF5-0F58EB3A022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384" y="3465497"/>
            <a:ext cx="2716329" cy="764567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CD7A35B1-7DCA-97F6-C939-3CC2AF52D429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783" y="2293626"/>
            <a:ext cx="2740930" cy="765496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74A2AA0F-599B-1BD7-1FEF-E4761E69D9EB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86" y="4822019"/>
            <a:ext cx="1624584" cy="308411"/>
          </a:xfrm>
          <a:prstGeom prst="rect">
            <a:avLst/>
          </a:prstGeom>
        </p:spPr>
      </p:pic>
      <p:sp>
        <p:nvSpPr>
          <p:cNvPr id="11" name="Pfeil: nach unten 10">
            <a:extLst>
              <a:ext uri="{FF2B5EF4-FFF2-40B4-BE49-F238E27FC236}">
                <a16:creationId xmlns:a16="http://schemas.microsoft.com/office/drawing/2014/main" id="{8A18A1BF-F0C9-A773-7E2A-7CB5F40D1E0D}"/>
              </a:ext>
            </a:extLst>
          </p:cNvPr>
          <p:cNvSpPr/>
          <p:nvPr/>
        </p:nvSpPr>
        <p:spPr>
          <a:xfrm rot="5400000">
            <a:off x="3206844" y="4784000"/>
            <a:ext cx="366320" cy="540073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09F36932-81F2-7A74-E1C2-123D8265E341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4112" y="2556866"/>
            <a:ext cx="3733333" cy="1484190"/>
          </a:xfrm>
          <a:prstGeom prst="rect">
            <a:avLst/>
          </a:prstGeom>
          <a:ln w="508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4000">
                  <a:schemeClr val="accent1">
                    <a:lumMod val="45000"/>
                    <a:lumOff val="55000"/>
                  </a:schemeClr>
                </a:gs>
                <a:gs pos="19000">
                  <a:schemeClr val="accent1">
                    <a:lumMod val="45000"/>
                    <a:lumOff val="55000"/>
                  </a:schemeClr>
                </a:gs>
                <a:gs pos="86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sp>
        <p:nvSpPr>
          <p:cNvPr id="20" name="Textfeld 19">
            <a:extLst>
              <a:ext uri="{FF2B5EF4-FFF2-40B4-BE49-F238E27FC236}">
                <a16:creationId xmlns:a16="http://schemas.microsoft.com/office/drawing/2014/main" id="{8BFA6EBD-2DFE-8AD0-C88F-CFFF1E104157}"/>
              </a:ext>
            </a:extLst>
          </p:cNvPr>
          <p:cNvSpPr txBox="1"/>
          <p:nvPr/>
        </p:nvSpPr>
        <p:spPr>
          <a:xfrm>
            <a:off x="8184232" y="4293096"/>
            <a:ext cx="31842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T-Holstein,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H.Primakoff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PR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58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1098, (1940)</a:t>
            </a:r>
          </a:p>
        </p:txBody>
      </p:sp>
    </p:spTree>
    <p:extLst>
      <p:ext uri="{BB962C8B-B14F-4D97-AF65-F5344CB8AC3E}">
        <p14:creationId xmlns:p14="http://schemas.microsoft.com/office/powerpoint/2010/main" val="37115988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41020" y="1685992"/>
            <a:ext cx="4524802" cy="4366611"/>
          </a:xfrm>
        </p:spPr>
        <p:txBody>
          <a:bodyPr/>
          <a:lstStyle/>
          <a:p>
            <a:r>
              <a:rPr lang="en-US" dirty="0"/>
              <a:t>Scope</a:t>
            </a:r>
          </a:p>
          <a:p>
            <a:endParaRPr lang="en-US" dirty="0"/>
          </a:p>
          <a:p>
            <a:pPr marL="0" lvl="2" indent="0">
              <a:buNone/>
            </a:pPr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3"/>
            <a:endParaRPr lang="en-US" dirty="0"/>
          </a:p>
          <a:p>
            <a:pPr lvl="2"/>
            <a:endParaRPr lang="en-US" dirty="0"/>
          </a:p>
          <a:p>
            <a:pPr marL="0" lvl="2" indent="0">
              <a:buNone/>
            </a:pPr>
            <a:endParaRPr lang="en-US" dirty="0"/>
          </a:p>
          <a:p>
            <a:pPr lvl="2"/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4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727F6B26-A6ED-9CC9-8AA4-9690D623329F}"/>
              </a:ext>
            </a:extLst>
          </p:cNvPr>
          <p:cNvSpPr/>
          <p:nvPr/>
        </p:nvSpPr>
        <p:spPr>
          <a:xfrm>
            <a:off x="4296426" y="2111350"/>
            <a:ext cx="2160240" cy="1152128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Lamor</a:t>
            </a:r>
            <a:r>
              <a:rPr lang="de-DE" dirty="0"/>
              <a:t> </a:t>
            </a:r>
            <a:r>
              <a:rPr lang="de-DE" dirty="0" err="1"/>
              <a:t>diamagnetism</a:t>
            </a:r>
            <a:endParaRPr lang="de-DE" dirty="0"/>
          </a:p>
        </p:txBody>
      </p:sp>
      <p:sp>
        <p:nvSpPr>
          <p:cNvPr id="9" name="Rechteck: abgerundete Ecken 8">
            <a:extLst>
              <a:ext uri="{FF2B5EF4-FFF2-40B4-BE49-F238E27FC236}">
                <a16:creationId xmlns:a16="http://schemas.microsoft.com/office/drawing/2014/main" id="{D20BA94D-5759-DDE0-86C8-3208FA61B60C}"/>
              </a:ext>
            </a:extLst>
          </p:cNvPr>
          <p:cNvSpPr/>
          <p:nvPr/>
        </p:nvSpPr>
        <p:spPr>
          <a:xfrm>
            <a:off x="6609066" y="2135168"/>
            <a:ext cx="2160240" cy="1152128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Landau</a:t>
            </a:r>
          </a:p>
          <a:p>
            <a:pPr algn="ctr"/>
            <a:r>
              <a:rPr lang="de-DE" dirty="0" err="1"/>
              <a:t>diamagnetism</a:t>
            </a:r>
            <a:endParaRPr lang="de-DE" dirty="0"/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363FBCE6-D30B-E1B1-16EA-D8ECECD4C601}"/>
              </a:ext>
            </a:extLst>
          </p:cNvPr>
          <p:cNvSpPr/>
          <p:nvPr/>
        </p:nvSpPr>
        <p:spPr>
          <a:xfrm>
            <a:off x="6609066" y="3399482"/>
            <a:ext cx="2160240" cy="115212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Pauli</a:t>
            </a:r>
          </a:p>
          <a:p>
            <a:pPr algn="ctr"/>
            <a:r>
              <a:rPr lang="de-DE" dirty="0" err="1"/>
              <a:t>paramagnetism</a:t>
            </a:r>
            <a:endParaRPr lang="de-DE" dirty="0"/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7E2A590E-A05D-8D60-3A67-AB950B80DC1D}"/>
              </a:ext>
            </a:extLst>
          </p:cNvPr>
          <p:cNvSpPr/>
          <p:nvPr/>
        </p:nvSpPr>
        <p:spPr>
          <a:xfrm>
            <a:off x="4296426" y="3399482"/>
            <a:ext cx="2160240" cy="115212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Langevin</a:t>
            </a:r>
            <a:r>
              <a:rPr lang="de-DE" dirty="0"/>
              <a:t> </a:t>
            </a:r>
            <a:r>
              <a:rPr lang="de-DE" dirty="0" err="1"/>
              <a:t>paramagnetism</a:t>
            </a:r>
            <a:endParaRPr lang="de-DE" dirty="0"/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AE0FDB35-C9A5-9AD0-3453-9E9C250F6D42}"/>
              </a:ext>
            </a:extLst>
          </p:cNvPr>
          <p:cNvSpPr/>
          <p:nvPr/>
        </p:nvSpPr>
        <p:spPr>
          <a:xfrm>
            <a:off x="4296426" y="1383732"/>
            <a:ext cx="2160240" cy="576106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Bound e</a:t>
            </a:r>
            <a:r>
              <a:rPr lang="de-DE" baseline="30000" dirty="0"/>
              <a:t>-</a:t>
            </a:r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4AD83D1A-D151-1AFD-F125-A615532D59DB}"/>
              </a:ext>
            </a:extLst>
          </p:cNvPr>
          <p:cNvSpPr/>
          <p:nvPr/>
        </p:nvSpPr>
        <p:spPr>
          <a:xfrm>
            <a:off x="6609066" y="1383732"/>
            <a:ext cx="2160240" cy="57610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Quasi-</a:t>
            </a:r>
            <a:r>
              <a:rPr lang="de-DE" dirty="0" err="1"/>
              <a:t>free</a:t>
            </a:r>
            <a:r>
              <a:rPr lang="de-DE" dirty="0"/>
              <a:t> e</a:t>
            </a:r>
            <a:r>
              <a:rPr lang="de-DE" baseline="30000" dirty="0"/>
              <a:t>-</a:t>
            </a:r>
            <a:endParaRPr lang="de-DE" dirty="0"/>
          </a:p>
        </p:txBody>
      </p:sp>
      <p:sp>
        <p:nvSpPr>
          <p:cNvPr id="14" name="Rechteck: abgerundete Ecken 13">
            <a:extLst>
              <a:ext uri="{FF2B5EF4-FFF2-40B4-BE49-F238E27FC236}">
                <a16:creationId xmlns:a16="http://schemas.microsoft.com/office/drawing/2014/main" id="{276D500D-9419-3715-F8AB-9B614E48DACC}"/>
              </a:ext>
            </a:extLst>
          </p:cNvPr>
          <p:cNvSpPr/>
          <p:nvPr/>
        </p:nvSpPr>
        <p:spPr>
          <a:xfrm>
            <a:off x="3158608" y="2111350"/>
            <a:ext cx="985418" cy="1152128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Dia</a:t>
            </a:r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6C5894B8-5C23-F93C-6D0C-A90430DFB0FC}"/>
              </a:ext>
            </a:extLst>
          </p:cNvPr>
          <p:cNvSpPr/>
          <p:nvPr/>
        </p:nvSpPr>
        <p:spPr>
          <a:xfrm>
            <a:off x="3158608" y="3399482"/>
            <a:ext cx="985418" cy="115212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Para</a:t>
            </a: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E234622B-6A75-0923-7DF3-C62EC388F409}"/>
              </a:ext>
            </a:extLst>
          </p:cNvPr>
          <p:cNvSpPr/>
          <p:nvPr/>
        </p:nvSpPr>
        <p:spPr>
          <a:xfrm>
            <a:off x="6609066" y="4902787"/>
            <a:ext cx="2160240" cy="1152128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750" dirty="0"/>
              <a:t>Band </a:t>
            </a:r>
            <a:r>
              <a:rPr lang="de-DE" sz="1750" dirty="0" err="1"/>
              <a:t>ferromagnetism</a:t>
            </a:r>
            <a:endParaRPr lang="de-DE" sz="1750" dirty="0"/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64FD7CF6-0273-F048-BD54-BF53D58C8AF1}"/>
              </a:ext>
            </a:extLst>
          </p:cNvPr>
          <p:cNvSpPr/>
          <p:nvPr/>
        </p:nvSpPr>
        <p:spPr>
          <a:xfrm>
            <a:off x="4296426" y="4902787"/>
            <a:ext cx="2160240" cy="1152128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Cooperative</a:t>
            </a:r>
            <a:r>
              <a:rPr lang="de-DE" dirty="0"/>
              <a:t> </a:t>
            </a:r>
            <a:r>
              <a:rPr lang="de-DE" dirty="0" err="1"/>
              <a:t>magnetism</a:t>
            </a:r>
            <a:endParaRPr lang="de-DE" dirty="0"/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0A2D6652-B74C-0A80-E5B6-1671FEEA90DA}"/>
              </a:ext>
            </a:extLst>
          </p:cNvPr>
          <p:cNvSpPr/>
          <p:nvPr/>
        </p:nvSpPr>
        <p:spPr>
          <a:xfrm>
            <a:off x="3158608" y="4902787"/>
            <a:ext cx="985418" cy="1152128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IM</a:t>
            </a:r>
          </a:p>
        </p:txBody>
      </p:sp>
    </p:spTree>
    <p:extLst>
      <p:ext uri="{BB962C8B-B14F-4D97-AF65-F5344CB8AC3E}">
        <p14:creationId xmlns:p14="http://schemas.microsoft.com/office/powerpoint/2010/main" val="160552038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0C8442D-67DB-4B2D-1383-3B255781F6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2D00D5A-2544-D57E-C165-BA412864FB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40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6064D939-3218-2AFB-4AED-F8F30F0150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EF385E72-AB0C-35F0-794E-62FAB2DEE1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202" y="647312"/>
            <a:ext cx="11069595" cy="5563376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3981F290-BDC4-DAAB-6C66-A2BB9F0E4C1B}"/>
              </a:ext>
            </a:extLst>
          </p:cNvPr>
          <p:cNvSpPr txBox="1"/>
          <p:nvPr/>
        </p:nvSpPr>
        <p:spPr>
          <a:xfrm>
            <a:off x="8688288" y="6055013"/>
            <a:ext cx="31842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T-Holstein,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H.Primakoff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PR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58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1098, (1940)</a:t>
            </a:r>
          </a:p>
        </p:txBody>
      </p:sp>
    </p:spTree>
    <p:extLst>
      <p:ext uri="{BB962C8B-B14F-4D97-AF65-F5344CB8AC3E}">
        <p14:creationId xmlns:p14="http://schemas.microsoft.com/office/powerpoint/2010/main" val="252299578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703307-C3CE-4A07-02A7-099EFFCEBB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617F24D-F1C0-4CA5-FA54-32FE534BD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6456287" cy="1224111"/>
          </a:xfrm>
        </p:spPr>
        <p:txBody>
          <a:bodyPr/>
          <a:lstStyle/>
          <a:p>
            <a:r>
              <a:rPr lang="en-US" dirty="0"/>
              <a:t>The Holstein </a:t>
            </a:r>
            <a:r>
              <a:rPr lang="en-US" dirty="0" err="1"/>
              <a:t>Primakoff</a:t>
            </a:r>
            <a:r>
              <a:rPr lang="en-US" dirty="0"/>
              <a:t> Spin-Boson Transformation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E91020E-A157-A708-6A95-76296178012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Checking the conditions</a:t>
            </a:r>
          </a:p>
          <a:p>
            <a:endParaRPr lang="en-US" dirty="0"/>
          </a:p>
          <a:p>
            <a:pPr marL="400050" lvl="1" indent="-400050">
              <a:buAutoNum type="romanLcParenBoth"/>
            </a:pPr>
            <a:r>
              <a:rPr lang="en-US" dirty="0"/>
              <a:t>Fulfilled </a:t>
            </a:r>
          </a:p>
          <a:p>
            <a:pPr marL="400050" lvl="1" indent="-400050">
              <a:buAutoNum type="romanLcParenBoth"/>
            </a:pPr>
            <a:endParaRPr lang="en-US" dirty="0"/>
          </a:p>
          <a:p>
            <a:pPr marL="400050" lvl="1" indent="-400050">
              <a:buAutoNum type="romanLcParenBoth"/>
            </a:pPr>
            <a:r>
              <a:rPr lang="en-US" dirty="0"/>
              <a:t>Does </a:t>
            </a:r>
            <a:r>
              <a:rPr lang="en-US" dirty="0">
                <a:uFill>
                  <a:solidFill>
                    <a:srgbClr val="FF0000"/>
                  </a:solidFill>
                </a:uFill>
              </a:rPr>
              <a:t>fulfill</a:t>
            </a:r>
            <a:r>
              <a:rPr lang="en-US" dirty="0"/>
              <a:t> the commutation relations</a:t>
            </a:r>
          </a:p>
          <a:p>
            <a:pPr marL="400050" lvl="1" indent="-400050">
              <a:buAutoNum type="romanLcParenBoth"/>
            </a:pPr>
            <a:endParaRPr lang="en-US" dirty="0"/>
          </a:p>
          <a:p>
            <a:pPr marL="400050" lvl="1" indent="-400050">
              <a:buAutoNum type="romanLcParenBoth"/>
            </a:pPr>
            <a:r>
              <a:rPr lang="en-US" dirty="0"/>
              <a:t>Fulfilled by definition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5A2EFE3-DC39-E758-B716-D848AC38C2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B47FDC3-BE5B-0E3D-01A0-D6629BE103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31799" y="6453336"/>
            <a:ext cx="1246717" cy="216024"/>
          </a:xfrm>
        </p:spPr>
        <p:txBody>
          <a:bodyPr/>
          <a:lstStyle/>
          <a:p>
            <a:fld id="{C05EE493-AD2E-4872-B2F6-8F12A747F0A5}" type="slidenum">
              <a:rPr lang="de-DE" smtClean="0"/>
              <a:pPr/>
              <a:t>41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325876F6-CE21-4CD5-4589-82B95E953A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BDCBEA4A-7CA0-1016-9C39-868EEA7A2D3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9421" y="5023167"/>
            <a:ext cx="2677333" cy="455619"/>
          </a:xfrm>
          <a:prstGeom prst="rect">
            <a:avLst/>
          </a:prstGeom>
        </p:spPr>
      </p:pic>
      <p:sp>
        <p:nvSpPr>
          <p:cNvPr id="12" name="L-Form 11">
            <a:extLst>
              <a:ext uri="{FF2B5EF4-FFF2-40B4-BE49-F238E27FC236}">
                <a16:creationId xmlns:a16="http://schemas.microsoft.com/office/drawing/2014/main" id="{C1494431-DFAB-C3D8-B5F3-E0B6BABEF867}"/>
              </a:ext>
            </a:extLst>
          </p:cNvPr>
          <p:cNvSpPr/>
          <p:nvPr/>
        </p:nvSpPr>
        <p:spPr>
          <a:xfrm rot="18355635">
            <a:off x="3298225" y="4823986"/>
            <a:ext cx="576102" cy="375568"/>
          </a:xfrm>
          <a:prstGeom prst="corner">
            <a:avLst>
              <a:gd name="adj1" fmla="val 34156"/>
              <a:gd name="adj2" fmla="val 30950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L-Form 21">
            <a:extLst>
              <a:ext uri="{FF2B5EF4-FFF2-40B4-BE49-F238E27FC236}">
                <a16:creationId xmlns:a16="http://schemas.microsoft.com/office/drawing/2014/main" id="{052A6BF2-E819-8954-1D69-8EF2FFC9F67A}"/>
              </a:ext>
            </a:extLst>
          </p:cNvPr>
          <p:cNvSpPr/>
          <p:nvPr/>
        </p:nvSpPr>
        <p:spPr>
          <a:xfrm rot="18355635">
            <a:off x="8721600" y="4945407"/>
            <a:ext cx="576102" cy="375568"/>
          </a:xfrm>
          <a:prstGeom prst="corner">
            <a:avLst>
              <a:gd name="adj1" fmla="val 34156"/>
              <a:gd name="adj2" fmla="val 30950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D255B0EA-2B78-BC96-C87F-3188517B2400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08" y="4876419"/>
            <a:ext cx="2117831" cy="456070"/>
          </a:xfrm>
          <a:prstGeom prst="rect">
            <a:avLst/>
          </a:prstGeom>
        </p:spPr>
      </p:pic>
      <p:sp>
        <p:nvSpPr>
          <p:cNvPr id="27" name="Textfeld 26">
            <a:extLst>
              <a:ext uri="{FF2B5EF4-FFF2-40B4-BE49-F238E27FC236}">
                <a16:creationId xmlns:a16="http://schemas.microsoft.com/office/drawing/2014/main" id="{E29E0FCB-4FAE-CFD5-DE65-62840BA612A0}"/>
              </a:ext>
            </a:extLst>
          </p:cNvPr>
          <p:cNvSpPr txBox="1"/>
          <p:nvPr/>
        </p:nvSpPr>
        <p:spPr>
          <a:xfrm>
            <a:off x="265612" y="4044571"/>
            <a:ext cx="44598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E.Rastelli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Statistical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Mechanics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of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Magnetic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Excitations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(2013)</a:t>
            </a:r>
          </a:p>
        </p:txBody>
      </p:sp>
      <p:sp>
        <p:nvSpPr>
          <p:cNvPr id="28" name="Geschweifte Klammer rechts 27">
            <a:extLst>
              <a:ext uri="{FF2B5EF4-FFF2-40B4-BE49-F238E27FC236}">
                <a16:creationId xmlns:a16="http://schemas.microsoft.com/office/drawing/2014/main" id="{5A8E0A22-BE72-7454-FC87-C47835200698}"/>
              </a:ext>
            </a:extLst>
          </p:cNvPr>
          <p:cNvSpPr/>
          <p:nvPr/>
        </p:nvSpPr>
        <p:spPr>
          <a:xfrm>
            <a:off x="4195355" y="2480719"/>
            <a:ext cx="373891" cy="1383597"/>
          </a:xfrm>
          <a:prstGeom prst="rightBrace">
            <a:avLst>
              <a:gd name="adj1" fmla="val 8333"/>
              <a:gd name="adj2" fmla="val 48399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de-DE" dirty="0"/>
              <a:t>	      </a:t>
            </a: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3DFF2C6E-C14D-93AF-47AF-DD4920DC9BAC}"/>
              </a:ext>
            </a:extLst>
          </p:cNvPr>
          <p:cNvSpPr txBox="1"/>
          <p:nvPr/>
        </p:nvSpPr>
        <p:spPr>
          <a:xfrm>
            <a:off x="4666739" y="2987417"/>
            <a:ext cx="4251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 err="1"/>
              <a:t>for</a:t>
            </a:r>
            <a:endParaRPr lang="de-DE" sz="1600" dirty="0"/>
          </a:p>
        </p:txBody>
      </p:sp>
      <p:pic>
        <p:nvPicPr>
          <p:cNvPr id="30" name="Grafik 29">
            <a:extLst>
              <a:ext uri="{FF2B5EF4-FFF2-40B4-BE49-F238E27FC236}">
                <a16:creationId xmlns:a16="http://schemas.microsoft.com/office/drawing/2014/main" id="{FD48ADB6-6C58-DFA2-62E0-68AEFFE4459B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6925" y="3050027"/>
            <a:ext cx="772571" cy="213333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A3BFB274-D240-DED6-1F1B-3B701709ACD4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4112" y="2556866"/>
            <a:ext cx="3733333" cy="1484190"/>
          </a:xfrm>
          <a:prstGeom prst="rect">
            <a:avLst/>
          </a:prstGeom>
          <a:ln w="508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4000">
                  <a:schemeClr val="accent1">
                    <a:lumMod val="45000"/>
                    <a:lumOff val="55000"/>
                  </a:schemeClr>
                </a:gs>
                <a:gs pos="19000">
                  <a:schemeClr val="accent1">
                    <a:lumMod val="45000"/>
                    <a:lumOff val="55000"/>
                  </a:schemeClr>
                </a:gs>
                <a:gs pos="86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B8384125-E91D-9646-4B32-7D0AE2C1B7DE}"/>
              </a:ext>
            </a:extLst>
          </p:cNvPr>
          <p:cNvSpPr txBox="1"/>
          <p:nvPr/>
        </p:nvSpPr>
        <p:spPr>
          <a:xfrm>
            <a:off x="8184232" y="4293096"/>
            <a:ext cx="31842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T-Holstein,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H.Primakoff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PR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58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1098, (1940)</a:t>
            </a:r>
          </a:p>
        </p:txBody>
      </p:sp>
    </p:spTree>
    <p:extLst>
      <p:ext uri="{BB962C8B-B14F-4D97-AF65-F5344CB8AC3E}">
        <p14:creationId xmlns:p14="http://schemas.microsoft.com/office/powerpoint/2010/main" val="130784802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ACE747E2-8C58-21DE-01F5-4792011CAA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2EE3195-F535-2C1C-E71C-6A24D762AE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0" y="188640"/>
            <a:ext cx="8447617" cy="1224111"/>
          </a:xfrm>
        </p:spPr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r>
              <a:rPr lang="en-US" dirty="0"/>
              <a:t>(HP)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4F47BFC-06A1-AFB1-39B7-E4E7172E2C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5394F05-1959-D472-A9CE-F771E1DB63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42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180F398F-A91C-6598-5339-5ADD148046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AFC2B85C-C0E9-B8F7-3A9A-3C9FD32FB07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92" y="800695"/>
            <a:ext cx="9996876" cy="5518997"/>
          </a:xfrm>
          <a:prstGeom prst="rect">
            <a:avLst/>
          </a:prstGeom>
        </p:spPr>
      </p:pic>
      <p:sp>
        <p:nvSpPr>
          <p:cNvPr id="3" name="L-Form 2">
            <a:extLst>
              <a:ext uri="{FF2B5EF4-FFF2-40B4-BE49-F238E27FC236}">
                <a16:creationId xmlns:a16="http://schemas.microsoft.com/office/drawing/2014/main" id="{F424491C-7F27-73CE-2224-29C9643D8023}"/>
              </a:ext>
            </a:extLst>
          </p:cNvPr>
          <p:cNvSpPr/>
          <p:nvPr/>
        </p:nvSpPr>
        <p:spPr>
          <a:xfrm rot="18355635">
            <a:off x="10523809" y="4808788"/>
            <a:ext cx="576102" cy="375568"/>
          </a:xfrm>
          <a:prstGeom prst="corner">
            <a:avLst>
              <a:gd name="adj1" fmla="val 34156"/>
              <a:gd name="adj2" fmla="val 30950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8458756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05BF36-95E0-B724-2A73-5DDD77B10E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71B50DB-730D-100D-94DB-C68B2993C69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Applications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HP framework is a powerful method for calculating dispersions and higher order interactions</a:t>
            </a:r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53F8F8B-DB07-000A-9D1E-C0B6FDE2A4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E6359EB-457D-A1BE-79A7-A235F672D1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43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BD6FDCE-3B77-0F1F-97CA-AC4604016B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5051645-9056-DD71-AC20-30B2540CBC2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6160" y="327000"/>
            <a:ext cx="3733333" cy="1484190"/>
          </a:xfrm>
          <a:prstGeom prst="rect">
            <a:avLst/>
          </a:prstGeom>
          <a:ln w="508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4000">
                  <a:schemeClr val="accent1">
                    <a:lumMod val="45000"/>
                    <a:lumOff val="55000"/>
                  </a:schemeClr>
                </a:gs>
                <a:gs pos="19000">
                  <a:schemeClr val="accent1">
                    <a:lumMod val="45000"/>
                    <a:lumOff val="55000"/>
                  </a:schemeClr>
                </a:gs>
                <a:gs pos="86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2A46DE29-15B6-E4FB-57AA-E2980591559E}"/>
              </a:ext>
            </a:extLst>
          </p:cNvPr>
          <p:cNvSpPr txBox="1"/>
          <p:nvPr/>
        </p:nvSpPr>
        <p:spPr>
          <a:xfrm>
            <a:off x="9007795" y="1884673"/>
            <a:ext cx="31842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T-Holstein,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H.Primakoff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PR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58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1098, (1940)</a:t>
            </a: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DF4CEC94-8940-23F4-3FED-F91496E50DF5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3589" y="1953936"/>
            <a:ext cx="1170557" cy="29559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23C0091B-AC49-6384-85BA-032572D33AC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07795" y="2723073"/>
            <a:ext cx="2124371" cy="1000265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AE956FBC-82CB-2371-9C28-7A557DA68A3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26900" y="4131835"/>
            <a:ext cx="1686160" cy="1448002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AEA3E4F6-67A9-0ACE-7963-686FF9357688}"/>
              </a:ext>
            </a:extLst>
          </p:cNvPr>
          <p:cNvSpPr txBox="1"/>
          <p:nvPr/>
        </p:nvSpPr>
        <p:spPr>
          <a:xfrm>
            <a:off x="10322193" y="5732205"/>
            <a:ext cx="13179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Journals.aps.org</a:t>
            </a:r>
          </a:p>
          <a:p>
            <a:endParaRPr lang="de-DE" sz="12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7" name="Titel 1">
            <a:extLst>
              <a:ext uri="{FF2B5EF4-FFF2-40B4-BE49-F238E27FC236}">
                <a16:creationId xmlns:a16="http://schemas.microsoft.com/office/drawing/2014/main" id="{3630D2F0-7DBA-A9B3-FDE1-C762FB9F65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6456287" cy="1224111"/>
          </a:xfrm>
        </p:spPr>
        <p:txBody>
          <a:bodyPr/>
          <a:lstStyle/>
          <a:p>
            <a:r>
              <a:rPr lang="en-US" dirty="0"/>
              <a:t>The Holstein </a:t>
            </a:r>
            <a:r>
              <a:rPr lang="en-US" dirty="0" err="1"/>
              <a:t>Primakoff</a:t>
            </a:r>
            <a:r>
              <a:rPr lang="en-US" dirty="0"/>
              <a:t> Spin-Boson Transformation</a:t>
            </a:r>
          </a:p>
        </p:txBody>
      </p:sp>
    </p:spTree>
    <p:extLst>
      <p:ext uri="{BB962C8B-B14F-4D97-AF65-F5344CB8AC3E}">
        <p14:creationId xmlns:p14="http://schemas.microsoft.com/office/powerpoint/2010/main" val="98923467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182DCC-8DF9-0ECD-EF71-B8BE7D6262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BB23CD-7D88-5811-2484-1841DFADEA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6456287" cy="1224111"/>
          </a:xfrm>
        </p:spPr>
        <p:txBody>
          <a:bodyPr/>
          <a:lstStyle/>
          <a:p>
            <a:r>
              <a:rPr lang="en-US" dirty="0"/>
              <a:t>Linearized Holstein-</a:t>
            </a:r>
            <a:r>
              <a:rPr lang="en-US" dirty="0" err="1"/>
              <a:t>Primakoff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E2E646E-0C03-0192-A105-FE2B8E5812F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Sacrifices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Does </a:t>
            </a:r>
            <a:r>
              <a:rPr lang="en-US" u="sng" dirty="0">
                <a:uFill>
                  <a:solidFill>
                    <a:srgbClr val="FF0000"/>
                  </a:solidFill>
                </a:uFill>
              </a:rPr>
              <a:t>not fulfill</a:t>
            </a:r>
            <a:r>
              <a:rPr lang="en-US" dirty="0"/>
              <a:t> the boson commutation relations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Hence (ii) is violated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3F7638A-1BD3-33D0-1888-2A0CB0E9E0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EF1E11C-B289-4D6F-5246-6E2372D88B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31799" y="6453336"/>
            <a:ext cx="1246717" cy="216024"/>
          </a:xfrm>
        </p:spPr>
        <p:txBody>
          <a:bodyPr/>
          <a:lstStyle/>
          <a:p>
            <a:fld id="{C05EE493-AD2E-4872-B2F6-8F12A747F0A5}" type="slidenum">
              <a:rPr lang="de-DE" smtClean="0"/>
              <a:pPr/>
              <a:t>44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CE37572B-E35B-D857-01F0-ECB08EBE5D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CA9E67B2-E031-0A1B-B0D8-9F367E808F9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0799" y="4925770"/>
            <a:ext cx="4334352" cy="1157950"/>
          </a:xfrm>
          <a:prstGeom prst="rect">
            <a:avLst/>
          </a:prstGeom>
        </p:spPr>
      </p:pic>
      <p:pic>
        <p:nvPicPr>
          <p:cNvPr id="34" name="Grafik 33">
            <a:extLst>
              <a:ext uri="{FF2B5EF4-FFF2-40B4-BE49-F238E27FC236}">
                <a16:creationId xmlns:a16="http://schemas.microsoft.com/office/drawing/2014/main" id="{CDE565A2-118E-238E-28D8-DA4BAA5EF664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5430" y="4250566"/>
            <a:ext cx="1547839" cy="345119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648E7CA6-FBC2-AB91-7AD8-8D4300DE2B29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43" y="4748574"/>
            <a:ext cx="1161149" cy="354392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3FEDA807-2E67-8236-C3F8-5E8ACE8D8554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253" y="5237629"/>
            <a:ext cx="1141528" cy="267116"/>
          </a:xfrm>
          <a:prstGeom prst="rect">
            <a:avLst/>
          </a:prstGeom>
        </p:spPr>
      </p:pic>
      <p:sp>
        <p:nvSpPr>
          <p:cNvPr id="11" name="Pfeil: nach unten 10">
            <a:extLst>
              <a:ext uri="{FF2B5EF4-FFF2-40B4-BE49-F238E27FC236}">
                <a16:creationId xmlns:a16="http://schemas.microsoft.com/office/drawing/2014/main" id="{A50D2DF8-8DAD-C92C-FA7A-C1A41099ED0A}"/>
              </a:ext>
            </a:extLst>
          </p:cNvPr>
          <p:cNvSpPr/>
          <p:nvPr/>
        </p:nvSpPr>
        <p:spPr>
          <a:xfrm rot="18841772">
            <a:off x="6030452" y="4561638"/>
            <a:ext cx="140016" cy="540073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L-Form 11">
            <a:extLst>
              <a:ext uri="{FF2B5EF4-FFF2-40B4-BE49-F238E27FC236}">
                <a16:creationId xmlns:a16="http://schemas.microsoft.com/office/drawing/2014/main" id="{0C30155A-69ED-AD2E-D579-DC85DF2D9E41}"/>
              </a:ext>
            </a:extLst>
          </p:cNvPr>
          <p:cNvSpPr/>
          <p:nvPr/>
        </p:nvSpPr>
        <p:spPr>
          <a:xfrm rot="18355635">
            <a:off x="2006498" y="4839967"/>
            <a:ext cx="576102" cy="375568"/>
          </a:xfrm>
          <a:prstGeom prst="corner">
            <a:avLst>
              <a:gd name="adj1" fmla="val 34156"/>
              <a:gd name="adj2" fmla="val 30950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Multiplikationszeichen 12">
            <a:extLst>
              <a:ext uri="{FF2B5EF4-FFF2-40B4-BE49-F238E27FC236}">
                <a16:creationId xmlns:a16="http://schemas.microsoft.com/office/drawing/2014/main" id="{C6B0E8F6-5EC0-9D42-AF43-ABBC62AE6025}"/>
              </a:ext>
            </a:extLst>
          </p:cNvPr>
          <p:cNvSpPr/>
          <p:nvPr/>
        </p:nvSpPr>
        <p:spPr>
          <a:xfrm>
            <a:off x="7152656" y="4312514"/>
            <a:ext cx="642154" cy="763220"/>
          </a:xfrm>
          <a:prstGeom prst="mathMultiply">
            <a:avLst>
              <a:gd name="adj1" fmla="val 1102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Inhaltsplatzhalter 3">
            <a:extLst>
              <a:ext uri="{FF2B5EF4-FFF2-40B4-BE49-F238E27FC236}">
                <a16:creationId xmlns:a16="http://schemas.microsoft.com/office/drawing/2014/main" id="{D3EC3174-63C3-71F7-F690-D451AD8B88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137329" y="2241859"/>
            <a:ext cx="5568949" cy="4103687"/>
          </a:xfrm>
        </p:spPr>
        <p:txBody>
          <a:bodyPr/>
          <a:lstStyle/>
          <a:p>
            <a:r>
              <a:rPr lang="en-US" dirty="0"/>
              <a:t>Linearized HP</a:t>
            </a:r>
          </a:p>
        </p:txBody>
      </p:sp>
      <p:pic>
        <p:nvPicPr>
          <p:cNvPr id="29" name="Grafik 28">
            <a:extLst>
              <a:ext uri="{FF2B5EF4-FFF2-40B4-BE49-F238E27FC236}">
                <a16:creationId xmlns:a16="http://schemas.microsoft.com/office/drawing/2014/main" id="{48EC79B8-276B-DC64-E4AF-A760BBA31EA5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2451" y="2594085"/>
            <a:ext cx="3715518" cy="2706354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sp>
        <p:nvSpPr>
          <p:cNvPr id="30" name="Pfeil: nach unten 29">
            <a:extLst>
              <a:ext uri="{FF2B5EF4-FFF2-40B4-BE49-F238E27FC236}">
                <a16:creationId xmlns:a16="http://schemas.microsoft.com/office/drawing/2014/main" id="{DC4037EE-956F-963D-E4DF-D6424B6FD341}"/>
              </a:ext>
            </a:extLst>
          </p:cNvPr>
          <p:cNvSpPr/>
          <p:nvPr/>
        </p:nvSpPr>
        <p:spPr>
          <a:xfrm>
            <a:off x="10284630" y="2206686"/>
            <a:ext cx="360040" cy="442600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1" name="Grafik 30">
            <a:extLst>
              <a:ext uri="{FF2B5EF4-FFF2-40B4-BE49-F238E27FC236}">
                <a16:creationId xmlns:a16="http://schemas.microsoft.com/office/drawing/2014/main" id="{4DFB753B-A756-EF38-0268-B3A71CE882EF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6160" y="327000"/>
            <a:ext cx="3733333" cy="1484190"/>
          </a:xfrm>
          <a:prstGeom prst="rect">
            <a:avLst/>
          </a:prstGeom>
          <a:ln w="508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4000">
                  <a:schemeClr val="accent1">
                    <a:lumMod val="45000"/>
                    <a:lumOff val="55000"/>
                  </a:schemeClr>
                </a:gs>
                <a:gs pos="19000">
                  <a:schemeClr val="accent1">
                    <a:lumMod val="45000"/>
                    <a:lumOff val="55000"/>
                  </a:schemeClr>
                </a:gs>
                <a:gs pos="86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sp>
        <p:nvSpPr>
          <p:cNvPr id="32" name="Textfeld 31">
            <a:extLst>
              <a:ext uri="{FF2B5EF4-FFF2-40B4-BE49-F238E27FC236}">
                <a16:creationId xmlns:a16="http://schemas.microsoft.com/office/drawing/2014/main" id="{507DDF5D-0B86-14DE-6DF8-464E0ED5831D}"/>
              </a:ext>
            </a:extLst>
          </p:cNvPr>
          <p:cNvSpPr txBox="1"/>
          <p:nvPr/>
        </p:nvSpPr>
        <p:spPr>
          <a:xfrm>
            <a:off x="9007795" y="1884673"/>
            <a:ext cx="31842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T-Holstein,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H.Primakoff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PR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58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1098, (1940)</a:t>
            </a:r>
          </a:p>
        </p:txBody>
      </p:sp>
    </p:spTree>
    <p:extLst>
      <p:ext uri="{BB962C8B-B14F-4D97-AF65-F5344CB8AC3E}">
        <p14:creationId xmlns:p14="http://schemas.microsoft.com/office/powerpoint/2010/main" val="67068947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CC1AA9-CF8E-CCA6-57BB-F9268D8273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4A835E-AD46-E82D-9E14-7CF9074A9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8ABAC9-9DB7-5C17-DF95-AD10F6C217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65291" y="1196752"/>
            <a:ext cx="5568951" cy="4103687"/>
          </a:xfrm>
        </p:spPr>
        <p:txBody>
          <a:bodyPr/>
          <a:lstStyle/>
          <a:p>
            <a:r>
              <a:rPr lang="en-US" dirty="0"/>
              <a:t>Simplified application</a:t>
            </a:r>
          </a:p>
          <a:p>
            <a:pPr lvl="1">
              <a:lnSpc>
                <a:spcPct val="70000"/>
              </a:lnSpc>
            </a:pPr>
            <a:endParaRPr lang="en-US" dirty="0"/>
          </a:p>
          <a:p>
            <a:pPr lvl="1"/>
            <a:r>
              <a:rPr lang="en-US" dirty="0"/>
              <a:t>Only linear Spin-Wave theory using the linearized HP</a:t>
            </a:r>
          </a:p>
          <a:p>
            <a:pPr lvl="1"/>
            <a:endParaRPr lang="en-US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DE74D4D-253F-6228-27DD-196E2A97D9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137329" y="2241859"/>
            <a:ext cx="5568949" cy="4103687"/>
          </a:xfrm>
        </p:spPr>
        <p:txBody>
          <a:bodyPr/>
          <a:lstStyle/>
          <a:p>
            <a:r>
              <a:rPr lang="en-US" dirty="0"/>
              <a:t>Linearized HP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0C8396E-9B0E-96FD-4649-F5B5A562BE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CB032A2-E13A-B166-B66B-8B427ADFEA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45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B6A581F4-F6CF-1C57-9D16-9366C6D42D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0FD65F1C-2D9E-43D7-1F8B-6C8F9CF1C75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2451" y="2594085"/>
            <a:ext cx="3715518" cy="2706354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sp>
        <p:nvSpPr>
          <p:cNvPr id="8" name="Pfeil: nach unten 7">
            <a:extLst>
              <a:ext uri="{FF2B5EF4-FFF2-40B4-BE49-F238E27FC236}">
                <a16:creationId xmlns:a16="http://schemas.microsoft.com/office/drawing/2014/main" id="{D494D748-3D04-A9DB-F1F3-9C0F5DBB4B14}"/>
              </a:ext>
            </a:extLst>
          </p:cNvPr>
          <p:cNvSpPr/>
          <p:nvPr/>
        </p:nvSpPr>
        <p:spPr>
          <a:xfrm>
            <a:off x="10284630" y="2206686"/>
            <a:ext cx="360040" cy="442600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1110847D-99C2-5170-6DF9-AF56B50369AC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6160" y="327000"/>
            <a:ext cx="3733333" cy="1484190"/>
          </a:xfrm>
          <a:prstGeom prst="rect">
            <a:avLst/>
          </a:prstGeom>
          <a:ln w="508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4000">
                  <a:schemeClr val="accent1">
                    <a:lumMod val="45000"/>
                    <a:lumOff val="55000"/>
                  </a:schemeClr>
                </a:gs>
                <a:gs pos="19000">
                  <a:schemeClr val="accent1">
                    <a:lumMod val="45000"/>
                    <a:lumOff val="55000"/>
                  </a:schemeClr>
                </a:gs>
                <a:gs pos="86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6615A9C2-9CD2-0332-094C-94E049F0D9DA}"/>
              </a:ext>
            </a:extLst>
          </p:cNvPr>
          <p:cNvSpPr txBox="1"/>
          <p:nvPr/>
        </p:nvSpPr>
        <p:spPr>
          <a:xfrm>
            <a:off x="9007795" y="1884673"/>
            <a:ext cx="31842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T-Holstein,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H.Primakoff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PR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58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1098, (1940)</a:t>
            </a:r>
          </a:p>
        </p:txBody>
      </p:sp>
      <p:pic>
        <p:nvPicPr>
          <p:cNvPr id="27" name="Grafik 26">
            <a:extLst>
              <a:ext uri="{FF2B5EF4-FFF2-40B4-BE49-F238E27FC236}">
                <a16:creationId xmlns:a16="http://schemas.microsoft.com/office/drawing/2014/main" id="{F83A0AC2-03BC-E370-7192-993EAD0BC9DE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524" y="2155798"/>
            <a:ext cx="7966145" cy="4087117"/>
          </a:xfrm>
          <a:prstGeom prst="rect">
            <a:avLst/>
          </a:prstGeo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43CC6186-EF5C-8F22-1B29-5B7FF87C032E}"/>
              </a:ext>
            </a:extLst>
          </p:cNvPr>
          <p:cNvSpPr/>
          <p:nvPr/>
        </p:nvSpPr>
        <p:spPr>
          <a:xfrm>
            <a:off x="389951" y="2767406"/>
            <a:ext cx="7775608" cy="2745518"/>
          </a:xfrm>
          <a:prstGeom prst="rect">
            <a:avLst/>
          </a:prstGeom>
          <a:solidFill>
            <a:srgbClr val="F8F8F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4377356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56B167-D9EB-B5BE-8492-A77E51C1DB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4A6453F-180C-1AFB-5656-DB9945CED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B6711CD-0CEA-343E-A161-9E21934E25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02239" y="1047887"/>
            <a:ext cx="5568951" cy="4103687"/>
          </a:xfrm>
        </p:spPr>
        <p:txBody>
          <a:bodyPr/>
          <a:lstStyle/>
          <a:p>
            <a:r>
              <a:rPr lang="en-US" dirty="0"/>
              <a:t>Rewrite the Hamiltonian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Time evolution of an operator: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E3D4B87-800F-6A61-9FA3-850BFFB390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9EFAB13-BE6F-CB73-FFF8-4A914455EE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46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6DC7CB83-36C9-1CEA-54FA-0D35552F84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63" name="Grafik 62">
            <a:extLst>
              <a:ext uri="{FF2B5EF4-FFF2-40B4-BE49-F238E27FC236}">
                <a16:creationId xmlns:a16="http://schemas.microsoft.com/office/drawing/2014/main" id="{CB041E47-D8D9-5E55-79E7-07F8CFDC82E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853" y="1473801"/>
            <a:ext cx="6253187" cy="1389979"/>
          </a:xfrm>
          <a:prstGeom prst="rect">
            <a:avLst/>
          </a:prstGeom>
        </p:spPr>
      </p:pic>
      <p:sp>
        <p:nvSpPr>
          <p:cNvPr id="12" name="Inhaltsplatzhalter 3">
            <a:extLst>
              <a:ext uri="{FF2B5EF4-FFF2-40B4-BE49-F238E27FC236}">
                <a16:creationId xmlns:a16="http://schemas.microsoft.com/office/drawing/2014/main" id="{A3DB46F5-65A7-7073-9144-E807A93A35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040216" y="144316"/>
            <a:ext cx="5568949" cy="4103687"/>
          </a:xfrm>
        </p:spPr>
        <p:txBody>
          <a:bodyPr/>
          <a:lstStyle/>
          <a:p>
            <a:r>
              <a:rPr lang="en-US" dirty="0"/>
              <a:t>Linearized HP</a:t>
            </a:r>
          </a:p>
        </p:txBody>
      </p:sp>
      <p:pic>
        <p:nvPicPr>
          <p:cNvPr id="48" name="Grafik 47">
            <a:extLst>
              <a:ext uri="{FF2B5EF4-FFF2-40B4-BE49-F238E27FC236}">
                <a16:creationId xmlns:a16="http://schemas.microsoft.com/office/drawing/2014/main" id="{0CE90CA4-7C3C-F932-8C37-C194405D48E5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7772" y="460830"/>
            <a:ext cx="3716581" cy="2707546"/>
          </a:xfrm>
          <a:prstGeom prst="rect">
            <a:avLst/>
          </a:prstGeom>
          <a:solidFill>
            <a:srgbClr val="FFFFFF"/>
          </a:solidFill>
          <a:ln w="1905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55061396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417D49-1F0E-D9BB-E448-E46CF7CF13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580C49F-08F5-47ED-6304-332AD978C6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39F50CC-5B08-7269-FC79-AA5DF5D617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02239" y="1047887"/>
            <a:ext cx="5568951" cy="4103687"/>
          </a:xfrm>
        </p:spPr>
        <p:txBody>
          <a:bodyPr/>
          <a:lstStyle/>
          <a:p>
            <a:r>
              <a:rPr lang="en-US" dirty="0"/>
              <a:t>Rewrite the Hamiltonian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Time evolution of an operator: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1765A6A-1B3A-42DF-462A-1631067E0B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11AFAFF-50D7-EED0-5C84-5148C09251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47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C444F25B-AE66-2C24-2180-513E7D9A5A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63" name="Grafik 62">
            <a:extLst>
              <a:ext uri="{FF2B5EF4-FFF2-40B4-BE49-F238E27FC236}">
                <a16:creationId xmlns:a16="http://schemas.microsoft.com/office/drawing/2014/main" id="{ADC549B8-CF7F-9A94-E3FF-40DCF9A89CB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853" y="1473801"/>
            <a:ext cx="6253187" cy="1389979"/>
          </a:xfrm>
          <a:prstGeom prst="rect">
            <a:avLst/>
          </a:prstGeom>
        </p:spPr>
      </p:pic>
      <p:pic>
        <p:nvPicPr>
          <p:cNvPr id="73" name="Grafik 72">
            <a:extLst>
              <a:ext uri="{FF2B5EF4-FFF2-40B4-BE49-F238E27FC236}">
                <a16:creationId xmlns:a16="http://schemas.microsoft.com/office/drawing/2014/main" id="{669C171D-B461-7695-96BF-666A8F3A6A4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727" y="3509938"/>
            <a:ext cx="3877116" cy="2778572"/>
          </a:xfrm>
          <a:prstGeom prst="rect">
            <a:avLst/>
          </a:prstGeom>
        </p:spPr>
      </p:pic>
      <p:sp>
        <p:nvSpPr>
          <p:cNvPr id="12" name="Inhaltsplatzhalter 3">
            <a:extLst>
              <a:ext uri="{FF2B5EF4-FFF2-40B4-BE49-F238E27FC236}">
                <a16:creationId xmlns:a16="http://schemas.microsoft.com/office/drawing/2014/main" id="{25F370F4-3499-94EB-01F2-545AB03C4B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040216" y="144316"/>
            <a:ext cx="5568949" cy="4103687"/>
          </a:xfrm>
        </p:spPr>
        <p:txBody>
          <a:bodyPr/>
          <a:lstStyle/>
          <a:p>
            <a:r>
              <a:rPr lang="en-US" dirty="0"/>
              <a:t>Linearized HP</a:t>
            </a:r>
          </a:p>
        </p:txBody>
      </p:sp>
      <p:pic>
        <p:nvPicPr>
          <p:cNvPr id="48" name="Grafik 47">
            <a:extLst>
              <a:ext uri="{FF2B5EF4-FFF2-40B4-BE49-F238E27FC236}">
                <a16:creationId xmlns:a16="http://schemas.microsoft.com/office/drawing/2014/main" id="{54B4C8E1-FA3C-47EF-BB8E-F575AEE7CA63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7772" y="460830"/>
            <a:ext cx="3716581" cy="2707546"/>
          </a:xfrm>
          <a:prstGeom prst="rect">
            <a:avLst/>
          </a:prstGeom>
          <a:solidFill>
            <a:srgbClr val="FFFFFF"/>
          </a:solidFill>
          <a:ln w="19050">
            <a:solidFill>
              <a:schemeClr val="accent1"/>
            </a:solidFill>
          </a:ln>
        </p:spPr>
      </p:pic>
      <p:sp>
        <p:nvSpPr>
          <p:cNvPr id="49" name="Textfeld 48">
            <a:extLst>
              <a:ext uri="{FF2B5EF4-FFF2-40B4-BE49-F238E27FC236}">
                <a16:creationId xmlns:a16="http://schemas.microsoft.com/office/drawing/2014/main" id="{75F05EB8-4ED1-7F0B-7D23-5BE770B311BF}"/>
              </a:ext>
            </a:extLst>
          </p:cNvPr>
          <p:cNvSpPr txBox="1"/>
          <p:nvPr/>
        </p:nvSpPr>
        <p:spPr>
          <a:xfrm>
            <a:off x="3996213" y="5646657"/>
            <a:ext cx="42600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Problem</a:t>
            </a:r>
            <a:r>
              <a:rPr lang="en-US" sz="1600" dirty="0">
                <a:solidFill>
                  <a:srgbClr val="FF0000"/>
                </a:solidFill>
                <a:latin typeface="Arial" panose="020B0604020202020204" pitchFamily="34" charset="0"/>
              </a:rPr>
              <a:t>: </a:t>
            </a:r>
            <a:r>
              <a:rPr lang="en-US" sz="1600" b="0" i="0" dirty="0">
                <a:effectLst/>
                <a:latin typeface="Arial" panose="020B0604020202020204" pitchFamily="34" charset="0"/>
              </a:rPr>
              <a:t>Coupling between all sites! Practically unsolvable for real systems</a:t>
            </a:r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376603615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237132-0766-D6B9-C97D-EDB572E8FE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8C0ECBB-F1D3-A3C4-CCC7-185CBF3CE2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3850E0F-2A35-0BDA-037F-6CDF2E4756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02239" y="1047887"/>
            <a:ext cx="5568951" cy="4103687"/>
          </a:xfrm>
        </p:spPr>
        <p:txBody>
          <a:bodyPr/>
          <a:lstStyle/>
          <a:p>
            <a:r>
              <a:rPr lang="en-US" dirty="0"/>
              <a:t>The new Hamiltonian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Time evolution of an operator:</a:t>
            </a:r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4C1DB7C-C891-B2C2-2782-97476EE264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FBDC32D-F1D4-0E53-5DA9-FFF6E54D65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48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A87BD23F-29D9-A8DD-C3BB-150973E985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17" name="Inhaltsplatzhalter 15">
            <a:extLst>
              <a:ext uri="{FF2B5EF4-FFF2-40B4-BE49-F238E27FC236}">
                <a16:creationId xmlns:a16="http://schemas.microsoft.com/office/drawing/2014/main" id="{29CD86EB-27D8-B8F1-74C2-BC38123ABC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36927" y="1016719"/>
            <a:ext cx="5568949" cy="4103687"/>
          </a:xfrm>
        </p:spPr>
        <p:txBody>
          <a:bodyPr/>
          <a:lstStyle/>
          <a:p>
            <a:r>
              <a:rPr lang="en-US" dirty="0"/>
              <a:t>Going to Fourier-space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Lattice Fourier transformation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38783DCF-6787-24D0-4C85-5D1E485CD6E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2104" y="1953603"/>
            <a:ext cx="2772367" cy="1107831"/>
          </a:xfrm>
          <a:prstGeom prst="rect">
            <a:avLst/>
          </a:prstGeom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35884BF0-F06F-3CCC-7D9E-1516DA1235B5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727" y="3509939"/>
            <a:ext cx="2838138" cy="707099"/>
          </a:xfrm>
          <a:prstGeom prst="rect">
            <a:avLst/>
          </a:prstGeom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id="{4087F5DA-D65D-89B3-C62E-FDCAA03FE320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853" y="1473801"/>
            <a:ext cx="6253187" cy="1389979"/>
          </a:xfrm>
          <a:prstGeom prst="rect">
            <a:avLst/>
          </a:prstGeom>
        </p:spPr>
      </p:pic>
      <p:sp>
        <p:nvSpPr>
          <p:cNvPr id="33" name="Textfeld 32">
            <a:extLst>
              <a:ext uri="{FF2B5EF4-FFF2-40B4-BE49-F238E27FC236}">
                <a16:creationId xmlns:a16="http://schemas.microsoft.com/office/drawing/2014/main" id="{1938B6F9-AD42-5958-465D-C1F6757EA3AF}"/>
              </a:ext>
            </a:extLst>
          </p:cNvPr>
          <p:cNvSpPr txBox="1"/>
          <p:nvPr/>
        </p:nvSpPr>
        <p:spPr>
          <a:xfrm>
            <a:off x="431800" y="4512251"/>
            <a:ext cx="42600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Problem</a:t>
            </a:r>
            <a:r>
              <a:rPr lang="en-US" sz="1600" dirty="0">
                <a:solidFill>
                  <a:srgbClr val="FF0000"/>
                </a:solidFill>
                <a:latin typeface="Arial" panose="020B0604020202020204" pitchFamily="34" charset="0"/>
              </a:rPr>
              <a:t>: </a:t>
            </a:r>
            <a:r>
              <a:rPr lang="en-US" sz="1600" b="0" i="0" dirty="0">
                <a:effectLst/>
                <a:latin typeface="Arial" panose="020B0604020202020204" pitchFamily="34" charset="0"/>
              </a:rPr>
              <a:t>Coupling between all sites! Practically unsolvable for real systems</a:t>
            </a:r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11401649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3ACDD1-229A-61B8-3DC1-C1CB460E72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55199C-5EF0-F8A6-2F12-B337CF5E3E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261F557-129B-6AEC-ABB5-A99C29B283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02239" y="1047887"/>
            <a:ext cx="5568951" cy="4103687"/>
          </a:xfrm>
        </p:spPr>
        <p:txBody>
          <a:bodyPr/>
          <a:lstStyle/>
          <a:p>
            <a:r>
              <a:rPr lang="en-US" dirty="0"/>
              <a:t>The new Hamiltonian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Time evolution of an operator:</a:t>
            </a:r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E4A9614-95BA-755C-CB4E-0408EC5727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456725-53E8-C190-7F59-90FBA39D04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49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DEBD3468-560D-1EC4-D20B-60EFC1E538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17" name="Inhaltsplatzhalter 15">
            <a:extLst>
              <a:ext uri="{FF2B5EF4-FFF2-40B4-BE49-F238E27FC236}">
                <a16:creationId xmlns:a16="http://schemas.microsoft.com/office/drawing/2014/main" id="{70655846-1BCF-1561-7519-727458568E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36927" y="1016719"/>
            <a:ext cx="5568949" cy="4103687"/>
          </a:xfrm>
        </p:spPr>
        <p:txBody>
          <a:bodyPr/>
          <a:lstStyle/>
          <a:p>
            <a:r>
              <a:rPr lang="en-US" dirty="0"/>
              <a:t>Going to Fourier-space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Lattice Fourier transformation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Time evolution: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FF302D37-95C1-7C17-957B-488A110F141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2104" y="1953603"/>
            <a:ext cx="2772367" cy="1107831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D2D0A4B9-1471-EF9C-8E08-F3B130EE3103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6789" y="3537315"/>
            <a:ext cx="3447466" cy="527848"/>
          </a:xfrm>
          <a:prstGeom prst="rect">
            <a:avLst/>
          </a:prstGeom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2332F5D6-36D6-5755-5184-C2B0D5C21D09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727" y="3509939"/>
            <a:ext cx="2838138" cy="707099"/>
          </a:xfrm>
          <a:prstGeom prst="rect">
            <a:avLst/>
          </a:prstGeom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id="{B34BFB26-F1EB-277C-39E8-2B2183C6D814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853" y="1473801"/>
            <a:ext cx="6253187" cy="1389979"/>
          </a:xfrm>
          <a:prstGeom prst="rect">
            <a:avLst/>
          </a:prstGeom>
        </p:spPr>
      </p:pic>
      <p:sp>
        <p:nvSpPr>
          <p:cNvPr id="33" name="Textfeld 32">
            <a:extLst>
              <a:ext uri="{FF2B5EF4-FFF2-40B4-BE49-F238E27FC236}">
                <a16:creationId xmlns:a16="http://schemas.microsoft.com/office/drawing/2014/main" id="{BA55F8FA-DB25-5BBF-D160-0D0FCDC4F048}"/>
              </a:ext>
            </a:extLst>
          </p:cNvPr>
          <p:cNvSpPr txBox="1"/>
          <p:nvPr/>
        </p:nvSpPr>
        <p:spPr>
          <a:xfrm>
            <a:off x="431800" y="4512251"/>
            <a:ext cx="42600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Problem</a:t>
            </a:r>
            <a:r>
              <a:rPr lang="en-US" sz="1600" dirty="0">
                <a:solidFill>
                  <a:srgbClr val="FF0000"/>
                </a:solidFill>
                <a:latin typeface="Arial" panose="020B0604020202020204" pitchFamily="34" charset="0"/>
              </a:rPr>
              <a:t>: </a:t>
            </a:r>
            <a:r>
              <a:rPr lang="en-US" sz="1600" b="0" i="0" dirty="0">
                <a:effectLst/>
                <a:latin typeface="Arial" panose="020B0604020202020204" pitchFamily="34" charset="0"/>
              </a:rPr>
              <a:t>Coupling between all sites! Practically unsolvable for real systems</a:t>
            </a:r>
            <a:endParaRPr lang="de-DE" sz="1600" dirty="0"/>
          </a:p>
        </p:txBody>
      </p: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BF3671DF-9017-7A08-70C4-275D61DA20AF}"/>
              </a:ext>
            </a:extLst>
          </p:cNvPr>
          <p:cNvCxnSpPr>
            <a:cxnSpLocks/>
          </p:cNvCxnSpPr>
          <p:nvPr/>
        </p:nvCxnSpPr>
        <p:spPr>
          <a:xfrm>
            <a:off x="1559496" y="4293096"/>
            <a:ext cx="2088232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2D84A2C0-9BAA-B1F5-E56B-E6F5C711BE47}"/>
              </a:ext>
            </a:extLst>
          </p:cNvPr>
          <p:cNvCxnSpPr>
            <a:cxnSpLocks/>
          </p:cNvCxnSpPr>
          <p:nvPr/>
        </p:nvCxnSpPr>
        <p:spPr>
          <a:xfrm>
            <a:off x="681942" y="4214125"/>
            <a:ext cx="479391" cy="0"/>
          </a:xfrm>
          <a:prstGeom prst="line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r Verbinder 36">
            <a:extLst>
              <a:ext uri="{FF2B5EF4-FFF2-40B4-BE49-F238E27FC236}">
                <a16:creationId xmlns:a16="http://schemas.microsoft.com/office/drawing/2014/main" id="{B4A667E8-6409-1B71-1993-3DE84BB20C0E}"/>
              </a:ext>
            </a:extLst>
          </p:cNvPr>
          <p:cNvCxnSpPr>
            <a:cxnSpLocks/>
          </p:cNvCxnSpPr>
          <p:nvPr/>
        </p:nvCxnSpPr>
        <p:spPr>
          <a:xfrm>
            <a:off x="8748634" y="4036308"/>
            <a:ext cx="504056" cy="0"/>
          </a:xfrm>
          <a:prstGeom prst="line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37557F92-AAA6-C110-BE5E-B9F308226842}"/>
              </a:ext>
            </a:extLst>
          </p:cNvPr>
          <p:cNvCxnSpPr>
            <a:cxnSpLocks/>
          </p:cNvCxnSpPr>
          <p:nvPr/>
        </p:nvCxnSpPr>
        <p:spPr>
          <a:xfrm>
            <a:off x="456727" y="4214125"/>
            <a:ext cx="225217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31062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7C3046-A6DE-B783-DC17-55E794BCD7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0801AD-D541-8295-A9EB-444C58FA6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Spin-operators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B28ED70-3AD9-726C-3A38-026C305F2DC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Spin-operators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D3E041F-BEB4-C36C-79D7-8F6E4D5BEE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293A080-6478-A2D1-9AC2-1B3538A28F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5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B16FDFD7-9A32-B3F4-F96D-11BF0F260D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7E1A9003-8F05-CBE0-2ECC-FE153B37594A}"/>
              </a:ext>
            </a:extLst>
          </p:cNvPr>
          <p:cNvSpPr txBox="1"/>
          <p:nvPr/>
        </p:nvSpPr>
        <p:spPr>
          <a:xfrm>
            <a:off x="5638800" y="2974622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729D128D-848E-4D6A-8CF6-2D8B060BF7F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152" y="2601961"/>
            <a:ext cx="4803152" cy="456522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468C7E8D-C6AD-2851-BC94-12BCC8C60596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456" y="3282083"/>
            <a:ext cx="1612190" cy="743619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DEF38993-2AD9-6525-F556-C3DF697B2C62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350" y="4375159"/>
            <a:ext cx="2117831" cy="456070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01165CB3-F503-B91A-C2F6-C85A61C7378E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803" y="5115020"/>
            <a:ext cx="2043428" cy="455619"/>
          </a:xfrm>
          <a:prstGeom prst="rect">
            <a:avLst/>
          </a:prstGeom>
        </p:spPr>
      </p:pic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B753D0A3-C020-657E-C48B-FD888E3282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52784" y="623329"/>
            <a:ext cx="4605595" cy="5256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58C8BC84-8C6A-01A9-732A-7739DE8887C8}"/>
              </a:ext>
            </a:extLst>
          </p:cNvPr>
          <p:cNvSpPr txBox="1"/>
          <p:nvPr/>
        </p:nvSpPr>
        <p:spPr>
          <a:xfrm>
            <a:off x="10051438" y="5337525"/>
            <a:ext cx="11817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Wikipedia.com</a:t>
            </a:r>
          </a:p>
        </p:txBody>
      </p:sp>
      <p:pic>
        <p:nvPicPr>
          <p:cNvPr id="4" name="Picture 2" descr="undefined">
            <a:extLst>
              <a:ext uri="{FF2B5EF4-FFF2-40B4-BE49-F238E27FC236}">
                <a16:creationId xmlns:a16="http://schemas.microsoft.com/office/drawing/2014/main" id="{40452E1F-1257-7597-FFC5-9DE847EEDF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1349" y="1274595"/>
            <a:ext cx="3870956" cy="4103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504805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301F93-9F9E-F84E-ADF5-7787EF892F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BB31FD-C7C6-7169-7FBE-11F14D52A0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DFF32E-B797-BA23-2A34-E1373884349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02239" y="1047887"/>
            <a:ext cx="5568951" cy="4103687"/>
          </a:xfrm>
        </p:spPr>
        <p:txBody>
          <a:bodyPr/>
          <a:lstStyle/>
          <a:p>
            <a:r>
              <a:rPr lang="en-US" dirty="0"/>
              <a:t>The new Hamiltonian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Time evolution of an operator:</a:t>
            </a:r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DFCF296-EC19-096D-84CA-F0784EFA76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CE7CBEA-8A4C-A494-C34A-4CEF65E99D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50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6E8748A-0E50-F75F-B91C-CB2B92ED36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17" name="Inhaltsplatzhalter 15">
            <a:extLst>
              <a:ext uri="{FF2B5EF4-FFF2-40B4-BE49-F238E27FC236}">
                <a16:creationId xmlns:a16="http://schemas.microsoft.com/office/drawing/2014/main" id="{2E05DD0E-E28D-7684-FBBD-71D2452DD1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36927" y="1016719"/>
            <a:ext cx="5568949" cy="4103687"/>
          </a:xfrm>
        </p:spPr>
        <p:txBody>
          <a:bodyPr/>
          <a:lstStyle/>
          <a:p>
            <a:r>
              <a:rPr lang="en-US" dirty="0"/>
              <a:t>Going to Fourier-space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Lattice Fourier transformation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Time evolution: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Plug in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93D48898-B80B-7FB2-3425-8774935741D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2104" y="1953603"/>
            <a:ext cx="2772367" cy="1107831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AC980353-0002-5588-3A29-03D0AE0E16C5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6789" y="3537315"/>
            <a:ext cx="3447466" cy="527848"/>
          </a:xfrm>
          <a:prstGeom prst="rect">
            <a:avLst/>
          </a:prstGeom>
        </p:spPr>
      </p:pic>
      <p:pic>
        <p:nvPicPr>
          <p:cNvPr id="43" name="Grafik 42">
            <a:extLst>
              <a:ext uri="{FF2B5EF4-FFF2-40B4-BE49-F238E27FC236}">
                <a16:creationId xmlns:a16="http://schemas.microsoft.com/office/drawing/2014/main" id="{D6ED9001-3A6E-D5DE-D0DA-17FA0A6C6653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4880" y="4649522"/>
            <a:ext cx="4560951" cy="1636186"/>
          </a:xfrm>
          <a:prstGeom prst="rect">
            <a:avLst/>
          </a:prstGeom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590B26F6-2969-AFEA-FC92-B5A446BB8A7C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727" y="3509939"/>
            <a:ext cx="2838138" cy="707099"/>
          </a:xfrm>
          <a:prstGeom prst="rect">
            <a:avLst/>
          </a:prstGeom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id="{0C577EC4-F08F-BFE6-DE83-178E1C669DE0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853" y="1473801"/>
            <a:ext cx="6253187" cy="1389979"/>
          </a:xfrm>
          <a:prstGeom prst="rect">
            <a:avLst/>
          </a:prstGeom>
        </p:spPr>
      </p:pic>
      <p:sp>
        <p:nvSpPr>
          <p:cNvPr id="33" name="Textfeld 32">
            <a:extLst>
              <a:ext uri="{FF2B5EF4-FFF2-40B4-BE49-F238E27FC236}">
                <a16:creationId xmlns:a16="http://schemas.microsoft.com/office/drawing/2014/main" id="{26C11BDA-F6BF-7591-93F2-A586B1AE2643}"/>
              </a:ext>
            </a:extLst>
          </p:cNvPr>
          <p:cNvSpPr txBox="1"/>
          <p:nvPr/>
        </p:nvSpPr>
        <p:spPr>
          <a:xfrm>
            <a:off x="431800" y="4512251"/>
            <a:ext cx="42600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Problem</a:t>
            </a:r>
            <a:r>
              <a:rPr lang="en-US" sz="1600" dirty="0">
                <a:solidFill>
                  <a:srgbClr val="FF0000"/>
                </a:solidFill>
                <a:latin typeface="Arial" panose="020B0604020202020204" pitchFamily="34" charset="0"/>
              </a:rPr>
              <a:t>: </a:t>
            </a:r>
            <a:r>
              <a:rPr lang="en-US" sz="1600" b="0" i="0" dirty="0">
                <a:effectLst/>
                <a:latin typeface="Arial" panose="020B0604020202020204" pitchFamily="34" charset="0"/>
              </a:rPr>
              <a:t>Coupling between all sites! Practically unsolvable for real systems</a:t>
            </a:r>
            <a:endParaRPr lang="de-DE" sz="1600" dirty="0"/>
          </a:p>
        </p:txBody>
      </p: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10A9AC89-F384-D736-260D-D6545ABC39E4}"/>
              </a:ext>
            </a:extLst>
          </p:cNvPr>
          <p:cNvCxnSpPr>
            <a:cxnSpLocks/>
          </p:cNvCxnSpPr>
          <p:nvPr/>
        </p:nvCxnSpPr>
        <p:spPr>
          <a:xfrm>
            <a:off x="1559496" y="4293096"/>
            <a:ext cx="2088232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r Verbinder 34">
            <a:extLst>
              <a:ext uri="{FF2B5EF4-FFF2-40B4-BE49-F238E27FC236}">
                <a16:creationId xmlns:a16="http://schemas.microsoft.com/office/drawing/2014/main" id="{3E404557-DFD3-8D96-66BF-1FD61B6F05F6}"/>
              </a:ext>
            </a:extLst>
          </p:cNvPr>
          <p:cNvCxnSpPr>
            <a:cxnSpLocks/>
          </p:cNvCxnSpPr>
          <p:nvPr/>
        </p:nvCxnSpPr>
        <p:spPr>
          <a:xfrm>
            <a:off x="8606228" y="5445224"/>
            <a:ext cx="1512168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F1696A7F-EADD-DCE5-39F8-54E25854F318}"/>
              </a:ext>
            </a:extLst>
          </p:cNvPr>
          <p:cNvCxnSpPr>
            <a:cxnSpLocks/>
          </p:cNvCxnSpPr>
          <p:nvPr/>
        </p:nvCxnSpPr>
        <p:spPr>
          <a:xfrm>
            <a:off x="681942" y="4214125"/>
            <a:ext cx="479391" cy="0"/>
          </a:xfrm>
          <a:prstGeom prst="line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r Verbinder 36">
            <a:extLst>
              <a:ext uri="{FF2B5EF4-FFF2-40B4-BE49-F238E27FC236}">
                <a16:creationId xmlns:a16="http://schemas.microsoft.com/office/drawing/2014/main" id="{988AE825-D94E-8C0F-6BC6-51DE8305AC30}"/>
              </a:ext>
            </a:extLst>
          </p:cNvPr>
          <p:cNvCxnSpPr>
            <a:cxnSpLocks/>
          </p:cNvCxnSpPr>
          <p:nvPr/>
        </p:nvCxnSpPr>
        <p:spPr>
          <a:xfrm>
            <a:off x="8748634" y="4036308"/>
            <a:ext cx="504056" cy="0"/>
          </a:xfrm>
          <a:prstGeom prst="line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ACDB6775-B96D-524D-BBC7-8E71F404C810}"/>
              </a:ext>
            </a:extLst>
          </p:cNvPr>
          <p:cNvCxnSpPr>
            <a:cxnSpLocks/>
          </p:cNvCxnSpPr>
          <p:nvPr/>
        </p:nvCxnSpPr>
        <p:spPr>
          <a:xfrm>
            <a:off x="456727" y="4214125"/>
            <a:ext cx="225217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r Verbinder 38">
            <a:extLst>
              <a:ext uri="{FF2B5EF4-FFF2-40B4-BE49-F238E27FC236}">
                <a16:creationId xmlns:a16="http://schemas.microsoft.com/office/drawing/2014/main" id="{35D7246F-13A8-76EE-B26F-2B1D7D0BFEA0}"/>
              </a:ext>
            </a:extLst>
          </p:cNvPr>
          <p:cNvCxnSpPr>
            <a:cxnSpLocks/>
          </p:cNvCxnSpPr>
          <p:nvPr/>
        </p:nvCxnSpPr>
        <p:spPr>
          <a:xfrm>
            <a:off x="6624318" y="5118878"/>
            <a:ext cx="225217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007143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EA6102A-7AE8-029C-A431-B09DD5F72C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3505C05-B4D8-0801-95CC-26F870EF01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51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116EA807-4043-271B-923C-A097EAF9DE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CBD8547F-F199-D2FA-DC64-4C7C673C439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549" y="857142"/>
            <a:ext cx="8694183" cy="5475970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058D11F3-CAC5-A96D-4320-408AFE053552}"/>
              </a:ext>
            </a:extLst>
          </p:cNvPr>
          <p:cNvSpPr txBox="1"/>
          <p:nvPr/>
        </p:nvSpPr>
        <p:spPr>
          <a:xfrm>
            <a:off x="10077537" y="4385534"/>
            <a:ext cx="1800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Using translational invariance</a:t>
            </a:r>
          </a:p>
        </p:txBody>
      </p: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3320338C-23E7-9BF0-7111-7A63CED9CB85}"/>
              </a:ext>
            </a:extLst>
          </p:cNvPr>
          <p:cNvCxnSpPr/>
          <p:nvPr/>
        </p:nvCxnSpPr>
        <p:spPr>
          <a:xfrm>
            <a:off x="7593261" y="4961598"/>
            <a:ext cx="144016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r Verbinder 24">
            <a:extLst>
              <a:ext uri="{FF2B5EF4-FFF2-40B4-BE49-F238E27FC236}">
                <a16:creationId xmlns:a16="http://schemas.microsoft.com/office/drawing/2014/main" id="{8FE75802-5403-D420-2AB0-0D377CA46010}"/>
              </a:ext>
            </a:extLst>
          </p:cNvPr>
          <p:cNvCxnSpPr/>
          <p:nvPr/>
        </p:nvCxnSpPr>
        <p:spPr>
          <a:xfrm>
            <a:off x="8913408" y="4961670"/>
            <a:ext cx="144016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08533E77-4F5E-F607-5267-2EA50BE48C8A}"/>
              </a:ext>
            </a:extLst>
          </p:cNvPr>
          <p:cNvCxnSpPr/>
          <p:nvPr/>
        </p:nvCxnSpPr>
        <p:spPr>
          <a:xfrm>
            <a:off x="6225109" y="3953486"/>
            <a:ext cx="144016" cy="0"/>
          </a:xfrm>
          <a:prstGeom prst="line">
            <a:avLst/>
          </a:prstGeom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r Verbinder 26">
            <a:extLst>
              <a:ext uri="{FF2B5EF4-FFF2-40B4-BE49-F238E27FC236}">
                <a16:creationId xmlns:a16="http://schemas.microsoft.com/office/drawing/2014/main" id="{A4B5865C-D853-E644-66D0-B81EA1F729A0}"/>
              </a:ext>
            </a:extLst>
          </p:cNvPr>
          <p:cNvCxnSpPr/>
          <p:nvPr/>
        </p:nvCxnSpPr>
        <p:spPr>
          <a:xfrm>
            <a:off x="4352901" y="4025494"/>
            <a:ext cx="144016" cy="0"/>
          </a:xfrm>
          <a:prstGeom prst="line">
            <a:avLst/>
          </a:prstGeom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Grafik 37">
            <a:extLst>
              <a:ext uri="{FF2B5EF4-FFF2-40B4-BE49-F238E27FC236}">
                <a16:creationId xmlns:a16="http://schemas.microsoft.com/office/drawing/2014/main" id="{297748EA-DAA8-1F3F-C2B5-041E8F95DD44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2104" y="68589"/>
            <a:ext cx="2385821" cy="558276"/>
          </a:xfrm>
          <a:prstGeom prst="rect">
            <a:avLst/>
          </a:prstGeom>
        </p:spPr>
      </p:pic>
      <p:sp>
        <p:nvSpPr>
          <p:cNvPr id="33" name="Geschweifte Klammer links 32">
            <a:extLst>
              <a:ext uri="{FF2B5EF4-FFF2-40B4-BE49-F238E27FC236}">
                <a16:creationId xmlns:a16="http://schemas.microsoft.com/office/drawing/2014/main" id="{3EB31271-5277-C5E4-7715-B66B58DA5991}"/>
              </a:ext>
            </a:extLst>
          </p:cNvPr>
          <p:cNvSpPr/>
          <p:nvPr/>
        </p:nvSpPr>
        <p:spPr>
          <a:xfrm rot="5400000">
            <a:off x="7345022" y="-430722"/>
            <a:ext cx="293354" cy="2463180"/>
          </a:xfrm>
          <a:prstGeom prst="leftBrace">
            <a:avLst>
              <a:gd name="adj1" fmla="val 30249"/>
              <a:gd name="adj2" fmla="val 50097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Titel 1">
            <a:extLst>
              <a:ext uri="{FF2B5EF4-FFF2-40B4-BE49-F238E27FC236}">
                <a16:creationId xmlns:a16="http://schemas.microsoft.com/office/drawing/2014/main" id="{D549E4FF-DBFE-A62D-5D8E-42E0761C85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8447617" cy="1224111"/>
          </a:xfrm>
        </p:spPr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endParaRPr lang="en-US" dirty="0"/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934DDB33-FA69-6447-93D9-1DBD661B401B}"/>
              </a:ext>
            </a:extLst>
          </p:cNvPr>
          <p:cNvSpPr txBox="1"/>
          <p:nvPr/>
        </p:nvSpPr>
        <p:spPr>
          <a:xfrm>
            <a:off x="9696400" y="5965909"/>
            <a:ext cx="23182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L.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R</a:t>
            </a:r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ó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sza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Lecture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Notes (2022)</a:t>
            </a:r>
          </a:p>
        </p:txBody>
      </p:sp>
    </p:spTree>
    <p:extLst>
      <p:ext uri="{BB962C8B-B14F-4D97-AF65-F5344CB8AC3E}">
        <p14:creationId xmlns:p14="http://schemas.microsoft.com/office/powerpoint/2010/main" val="58849723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ECFF35-1A99-4464-A999-00A05DC07D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DAED5A6-B8E1-FB36-5BD2-B41253A03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DAFF4D7-26AB-4ED1-DAEA-68D36711E9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D5D0B38-B865-2A7E-0B71-155FCC8F2A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52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96A5C015-01A3-700E-3D1C-F6B7A0997C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16" name="Inhaltsplatzhalter 15">
            <a:extLst>
              <a:ext uri="{FF2B5EF4-FFF2-40B4-BE49-F238E27FC236}">
                <a16:creationId xmlns:a16="http://schemas.microsoft.com/office/drawing/2014/main" id="{A03D345A-5784-4307-BEB7-0DF711CDAD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35493" y="1157049"/>
            <a:ext cx="5568949" cy="4103687"/>
          </a:xfrm>
        </p:spPr>
        <p:txBody>
          <a:bodyPr/>
          <a:lstStyle/>
          <a:p>
            <a:r>
              <a:rPr lang="en-US" dirty="0"/>
              <a:t>Solving the differential equation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7889AB2D-E518-DFA5-880E-43F4CD6BFD8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837" y="1760662"/>
            <a:ext cx="3214828" cy="534644"/>
          </a:xfrm>
          <a:prstGeom prst="rect">
            <a:avLst/>
          </a:prstGeom>
        </p:spPr>
      </p:pic>
      <p:sp>
        <p:nvSpPr>
          <p:cNvPr id="12" name="Pfeil: nach unten 11">
            <a:extLst>
              <a:ext uri="{FF2B5EF4-FFF2-40B4-BE49-F238E27FC236}">
                <a16:creationId xmlns:a16="http://schemas.microsoft.com/office/drawing/2014/main" id="{D82AC330-CDCF-852D-3CB6-DFB113E97FA2}"/>
              </a:ext>
            </a:extLst>
          </p:cNvPr>
          <p:cNvSpPr/>
          <p:nvPr/>
        </p:nvSpPr>
        <p:spPr>
          <a:xfrm rot="16200000">
            <a:off x="3955569" y="1563565"/>
            <a:ext cx="360040" cy="844163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4" name="Grafik 23">
            <a:extLst>
              <a:ext uri="{FF2B5EF4-FFF2-40B4-BE49-F238E27FC236}">
                <a16:creationId xmlns:a16="http://schemas.microsoft.com/office/drawing/2014/main" id="{0ECC309E-45AE-A7A8-F1AF-4D8154B00DD1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5009" y="1805626"/>
            <a:ext cx="3023588" cy="339241"/>
          </a:xfrm>
          <a:prstGeom prst="rect">
            <a:avLst/>
          </a:prstGeom>
        </p:spPr>
      </p:pic>
      <p:sp>
        <p:nvSpPr>
          <p:cNvPr id="18" name="Textfeld 17">
            <a:extLst>
              <a:ext uri="{FF2B5EF4-FFF2-40B4-BE49-F238E27FC236}">
                <a16:creationId xmlns:a16="http://schemas.microsoft.com/office/drawing/2014/main" id="{692CE21D-EFCA-6D92-4EAB-6B31CF8F278D}"/>
              </a:ext>
            </a:extLst>
          </p:cNvPr>
          <p:cNvSpPr txBox="1"/>
          <p:nvPr/>
        </p:nvSpPr>
        <p:spPr>
          <a:xfrm>
            <a:off x="5180758" y="2472084"/>
            <a:ext cx="28761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With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spin-wave</a:t>
            </a:r>
            <a:r>
              <a:rPr lang="de-DE" sz="1600" dirty="0"/>
              <a:t> frequency</a:t>
            </a:r>
          </a:p>
        </p:txBody>
      </p:sp>
      <p:pic>
        <p:nvPicPr>
          <p:cNvPr id="27" name="Grafik 26">
            <a:extLst>
              <a:ext uri="{FF2B5EF4-FFF2-40B4-BE49-F238E27FC236}">
                <a16:creationId xmlns:a16="http://schemas.microsoft.com/office/drawing/2014/main" id="{66FF1684-490E-CABD-00FA-8335DDD71E5B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2264" y="2443925"/>
            <a:ext cx="1993555" cy="754899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7BD3689F-DAED-8069-5BB3-7277CF23C17D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7258" y="4232390"/>
            <a:ext cx="4999143" cy="593690"/>
          </a:xfrm>
          <a:prstGeom prst="rect">
            <a:avLst/>
          </a:prstGeom>
        </p:spPr>
      </p:pic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3E8E53A0-01B8-0471-E09F-52F288B0409A}"/>
              </a:ext>
            </a:extLst>
          </p:cNvPr>
          <p:cNvCxnSpPr>
            <a:cxnSpLocks/>
          </p:cNvCxnSpPr>
          <p:nvPr/>
        </p:nvCxnSpPr>
        <p:spPr>
          <a:xfrm>
            <a:off x="7424956" y="2193235"/>
            <a:ext cx="288032" cy="0"/>
          </a:xfrm>
          <a:prstGeom prst="line">
            <a:avLst/>
          </a:prstGeom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EC7E8A91-5B67-321A-7893-5D48FA7071E3}"/>
              </a:ext>
            </a:extLst>
          </p:cNvPr>
          <p:cNvCxnSpPr>
            <a:cxnSpLocks/>
          </p:cNvCxnSpPr>
          <p:nvPr/>
        </p:nvCxnSpPr>
        <p:spPr>
          <a:xfrm>
            <a:off x="8591386" y="2790615"/>
            <a:ext cx="288032" cy="0"/>
          </a:xfrm>
          <a:prstGeom prst="line">
            <a:avLst/>
          </a:prstGeom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r Verbinder 34">
            <a:extLst>
              <a:ext uri="{FF2B5EF4-FFF2-40B4-BE49-F238E27FC236}">
                <a16:creationId xmlns:a16="http://schemas.microsoft.com/office/drawing/2014/main" id="{B648E693-8D94-6E6F-ED7E-9BE08C251762}"/>
              </a:ext>
            </a:extLst>
          </p:cNvPr>
          <p:cNvCxnSpPr>
            <a:cxnSpLocks/>
          </p:cNvCxnSpPr>
          <p:nvPr/>
        </p:nvCxnSpPr>
        <p:spPr>
          <a:xfrm>
            <a:off x="10128448" y="3251032"/>
            <a:ext cx="238693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1098FB34-EC61-435D-6F0A-F63822D62206}"/>
              </a:ext>
            </a:extLst>
          </p:cNvPr>
          <p:cNvCxnSpPr>
            <a:cxnSpLocks/>
          </p:cNvCxnSpPr>
          <p:nvPr/>
        </p:nvCxnSpPr>
        <p:spPr>
          <a:xfrm>
            <a:off x="6969469" y="4653136"/>
            <a:ext cx="238693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feld 2">
            <a:extLst>
              <a:ext uri="{FF2B5EF4-FFF2-40B4-BE49-F238E27FC236}">
                <a16:creationId xmlns:a16="http://schemas.microsoft.com/office/drawing/2014/main" id="{D2BE7A51-4F10-E815-837E-9A659BA2B55C}"/>
              </a:ext>
            </a:extLst>
          </p:cNvPr>
          <p:cNvSpPr txBox="1"/>
          <p:nvPr/>
        </p:nvSpPr>
        <p:spPr>
          <a:xfrm>
            <a:off x="9873737" y="3351536"/>
            <a:ext cx="23182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L.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R</a:t>
            </a:r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ó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sza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Lecture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Notes (2022)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DEB0060-F191-9736-AB7C-1A1C6D5C0500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1987" y="532480"/>
            <a:ext cx="3022998" cy="609637"/>
          </a:xfrm>
          <a:prstGeom prst="rect">
            <a:avLst/>
          </a:prstGeom>
          <a:ln w="31750">
            <a:gradFill>
              <a:gsLst>
                <a:gs pos="0">
                  <a:schemeClr val="accent2">
                    <a:lumMod val="40000"/>
                    <a:lumOff val="60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</p:spTree>
    <p:extLst>
      <p:ext uri="{BB962C8B-B14F-4D97-AF65-F5344CB8AC3E}">
        <p14:creationId xmlns:p14="http://schemas.microsoft.com/office/powerpoint/2010/main" val="295408611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F6820C-8A60-F2C7-4B3D-FECBD442A5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6F37BB-23D5-3B3A-04DF-EC65F0DFB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631725F-D26C-16ED-0FF0-4BCC22E756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F2208EC-CE16-8D4C-7B9E-BA18E02B82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53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49D364C0-3203-F1B1-E914-22DE073611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16" name="Inhaltsplatzhalter 15">
            <a:extLst>
              <a:ext uri="{FF2B5EF4-FFF2-40B4-BE49-F238E27FC236}">
                <a16:creationId xmlns:a16="http://schemas.microsoft.com/office/drawing/2014/main" id="{4246EAAE-3EEF-FC6D-C728-B9CDEF4712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35493" y="1157049"/>
            <a:ext cx="5568949" cy="4103687"/>
          </a:xfrm>
        </p:spPr>
        <p:txBody>
          <a:bodyPr/>
          <a:lstStyle/>
          <a:p>
            <a:r>
              <a:rPr lang="en-US" dirty="0"/>
              <a:t>Solving the differential equation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12" name="Pfeil: nach unten 11">
            <a:extLst>
              <a:ext uri="{FF2B5EF4-FFF2-40B4-BE49-F238E27FC236}">
                <a16:creationId xmlns:a16="http://schemas.microsoft.com/office/drawing/2014/main" id="{3EABABA2-85CE-BBD4-7E68-DE9ED97CB256}"/>
              </a:ext>
            </a:extLst>
          </p:cNvPr>
          <p:cNvSpPr/>
          <p:nvPr/>
        </p:nvSpPr>
        <p:spPr>
          <a:xfrm rot="16200000">
            <a:off x="3955569" y="1563565"/>
            <a:ext cx="360040" cy="844163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4" name="Grafik 23">
            <a:extLst>
              <a:ext uri="{FF2B5EF4-FFF2-40B4-BE49-F238E27FC236}">
                <a16:creationId xmlns:a16="http://schemas.microsoft.com/office/drawing/2014/main" id="{0815EB2A-0D2A-7B77-472C-0DC912791B9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5009" y="1805626"/>
            <a:ext cx="3023588" cy="339241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560A691A-1A02-6882-ABC6-2920DFCFC2B7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2264" y="2443925"/>
            <a:ext cx="1993555" cy="754899"/>
          </a:xfrm>
          <a:prstGeom prst="rect">
            <a:avLst/>
          </a:prstGeom>
        </p:spPr>
      </p:pic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D3A0427A-7D3A-2D8B-4D22-137424ABFAC5}"/>
              </a:ext>
            </a:extLst>
          </p:cNvPr>
          <p:cNvCxnSpPr>
            <a:cxnSpLocks/>
          </p:cNvCxnSpPr>
          <p:nvPr/>
        </p:nvCxnSpPr>
        <p:spPr>
          <a:xfrm>
            <a:off x="7424956" y="2193235"/>
            <a:ext cx="288032" cy="0"/>
          </a:xfrm>
          <a:prstGeom prst="line">
            <a:avLst/>
          </a:prstGeom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A24CCBBD-816A-2A63-1AEA-A7475A364A06}"/>
              </a:ext>
            </a:extLst>
          </p:cNvPr>
          <p:cNvCxnSpPr>
            <a:cxnSpLocks/>
          </p:cNvCxnSpPr>
          <p:nvPr/>
        </p:nvCxnSpPr>
        <p:spPr>
          <a:xfrm>
            <a:off x="8591386" y="2790615"/>
            <a:ext cx="288032" cy="0"/>
          </a:xfrm>
          <a:prstGeom prst="line">
            <a:avLst/>
          </a:prstGeom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r Verbinder 34">
            <a:extLst>
              <a:ext uri="{FF2B5EF4-FFF2-40B4-BE49-F238E27FC236}">
                <a16:creationId xmlns:a16="http://schemas.microsoft.com/office/drawing/2014/main" id="{71BF1814-29B6-1564-F82A-BFC477A06C72}"/>
              </a:ext>
            </a:extLst>
          </p:cNvPr>
          <p:cNvCxnSpPr>
            <a:cxnSpLocks/>
          </p:cNvCxnSpPr>
          <p:nvPr/>
        </p:nvCxnSpPr>
        <p:spPr>
          <a:xfrm>
            <a:off x="10128448" y="3251032"/>
            <a:ext cx="238693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feld 2">
            <a:extLst>
              <a:ext uri="{FF2B5EF4-FFF2-40B4-BE49-F238E27FC236}">
                <a16:creationId xmlns:a16="http://schemas.microsoft.com/office/drawing/2014/main" id="{C916E153-7DDC-256E-CFF0-51EC47009058}"/>
              </a:ext>
            </a:extLst>
          </p:cNvPr>
          <p:cNvSpPr txBox="1"/>
          <p:nvPr/>
        </p:nvSpPr>
        <p:spPr>
          <a:xfrm>
            <a:off x="9873737" y="3351536"/>
            <a:ext cx="23182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L.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R</a:t>
            </a:r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ó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sza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Lecture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Notes (2022)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394A4EA4-4933-6ABE-8062-F3E59F93EEAB}"/>
              </a:ext>
            </a:extLst>
          </p:cNvPr>
          <p:cNvCxnSpPr>
            <a:cxnSpLocks/>
          </p:cNvCxnSpPr>
          <p:nvPr/>
        </p:nvCxnSpPr>
        <p:spPr>
          <a:xfrm>
            <a:off x="6969469" y="4653136"/>
            <a:ext cx="238693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rafik 8">
            <a:extLst>
              <a:ext uri="{FF2B5EF4-FFF2-40B4-BE49-F238E27FC236}">
                <a16:creationId xmlns:a16="http://schemas.microsoft.com/office/drawing/2014/main" id="{F9F1991E-50B9-98B0-C30E-90DD6C864AEC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1987" y="532480"/>
            <a:ext cx="3022998" cy="609637"/>
          </a:xfrm>
          <a:prstGeom prst="rect">
            <a:avLst/>
          </a:prstGeom>
          <a:ln w="31750">
            <a:gradFill>
              <a:gsLst>
                <a:gs pos="0">
                  <a:schemeClr val="accent2">
                    <a:lumMod val="40000"/>
                    <a:lumOff val="60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9A8EA71F-6DC2-582B-F195-8ADE9C2F1B6E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837" y="1760662"/>
            <a:ext cx="3214828" cy="534644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572516C4-8392-E43F-F83B-7C1F4DEFD1B0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0989" y="5492705"/>
            <a:ext cx="4182878" cy="605791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29E4F01A-0456-5DC2-3A47-C768CC601757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7258" y="4232390"/>
            <a:ext cx="4999143" cy="593690"/>
          </a:xfrm>
          <a:prstGeom prst="rect">
            <a:avLst/>
          </a:prstGeom>
        </p:spPr>
      </p:pic>
      <p:sp>
        <p:nvSpPr>
          <p:cNvPr id="23" name="Textfeld 22">
            <a:extLst>
              <a:ext uri="{FF2B5EF4-FFF2-40B4-BE49-F238E27FC236}">
                <a16:creationId xmlns:a16="http://schemas.microsoft.com/office/drawing/2014/main" id="{C0CC8247-8029-31EA-4CF5-908B38BFEE6D}"/>
              </a:ext>
            </a:extLst>
          </p:cNvPr>
          <p:cNvSpPr txBox="1"/>
          <p:nvPr/>
        </p:nvSpPr>
        <p:spPr>
          <a:xfrm>
            <a:off x="5180758" y="2472084"/>
            <a:ext cx="28761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With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spin-wave</a:t>
            </a:r>
            <a:r>
              <a:rPr lang="de-DE" sz="1600" dirty="0"/>
              <a:t> frequency</a:t>
            </a:r>
          </a:p>
        </p:txBody>
      </p:sp>
    </p:spTree>
    <p:extLst>
      <p:ext uri="{BB962C8B-B14F-4D97-AF65-F5344CB8AC3E}">
        <p14:creationId xmlns:p14="http://schemas.microsoft.com/office/powerpoint/2010/main" val="107155039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276068-BE6B-86D0-5126-8A127B24C3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195036E-A67C-2A8F-A393-3EAB79D41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02D5398-62BA-0C31-5231-35EAD63FC0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0102379-FB0E-A8FB-7355-F0F01E9436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54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73B3277C-68F6-0ABE-E47E-50B4E1D5A3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16" name="Inhaltsplatzhalter 15">
            <a:extLst>
              <a:ext uri="{FF2B5EF4-FFF2-40B4-BE49-F238E27FC236}">
                <a16:creationId xmlns:a16="http://schemas.microsoft.com/office/drawing/2014/main" id="{EE15A4CB-2634-5C44-F648-ACF2ECF008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35493" y="1157049"/>
            <a:ext cx="5568949" cy="4103687"/>
          </a:xfrm>
        </p:spPr>
        <p:txBody>
          <a:bodyPr/>
          <a:lstStyle/>
          <a:p>
            <a:r>
              <a:rPr lang="en-US" dirty="0"/>
              <a:t>Solving the differential equation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12" name="Pfeil: nach unten 11">
            <a:extLst>
              <a:ext uri="{FF2B5EF4-FFF2-40B4-BE49-F238E27FC236}">
                <a16:creationId xmlns:a16="http://schemas.microsoft.com/office/drawing/2014/main" id="{DA761117-5627-EFFA-76CC-0FA5CFA0EC59}"/>
              </a:ext>
            </a:extLst>
          </p:cNvPr>
          <p:cNvSpPr/>
          <p:nvPr/>
        </p:nvSpPr>
        <p:spPr>
          <a:xfrm rot="16200000">
            <a:off x="3955569" y="1563565"/>
            <a:ext cx="360040" cy="844163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4" name="Grafik 23">
            <a:extLst>
              <a:ext uri="{FF2B5EF4-FFF2-40B4-BE49-F238E27FC236}">
                <a16:creationId xmlns:a16="http://schemas.microsoft.com/office/drawing/2014/main" id="{A3FDCAC7-D3E5-08E8-7787-D748D737806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5009" y="1805626"/>
            <a:ext cx="3023588" cy="339241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53CEBF6E-DB16-DCC0-C315-39E95F547819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2264" y="2443925"/>
            <a:ext cx="1993555" cy="754899"/>
          </a:xfrm>
          <a:prstGeom prst="rect">
            <a:avLst/>
          </a:prstGeom>
        </p:spPr>
      </p:pic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727B5330-5263-38D1-68B0-8213EC7B298B}"/>
              </a:ext>
            </a:extLst>
          </p:cNvPr>
          <p:cNvCxnSpPr>
            <a:cxnSpLocks/>
          </p:cNvCxnSpPr>
          <p:nvPr/>
        </p:nvCxnSpPr>
        <p:spPr>
          <a:xfrm>
            <a:off x="7424956" y="2193235"/>
            <a:ext cx="288032" cy="0"/>
          </a:xfrm>
          <a:prstGeom prst="line">
            <a:avLst/>
          </a:prstGeom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2B8EBE88-16CB-8F77-CBBF-47EA6A035203}"/>
              </a:ext>
            </a:extLst>
          </p:cNvPr>
          <p:cNvCxnSpPr>
            <a:cxnSpLocks/>
          </p:cNvCxnSpPr>
          <p:nvPr/>
        </p:nvCxnSpPr>
        <p:spPr>
          <a:xfrm>
            <a:off x="8591386" y="2790615"/>
            <a:ext cx="288032" cy="0"/>
          </a:xfrm>
          <a:prstGeom prst="line">
            <a:avLst/>
          </a:prstGeom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r Verbinder 34">
            <a:extLst>
              <a:ext uri="{FF2B5EF4-FFF2-40B4-BE49-F238E27FC236}">
                <a16:creationId xmlns:a16="http://schemas.microsoft.com/office/drawing/2014/main" id="{B3704D3A-6993-EFB6-D6AF-2B3F240751B3}"/>
              </a:ext>
            </a:extLst>
          </p:cNvPr>
          <p:cNvCxnSpPr>
            <a:cxnSpLocks/>
          </p:cNvCxnSpPr>
          <p:nvPr/>
        </p:nvCxnSpPr>
        <p:spPr>
          <a:xfrm>
            <a:off x="10128448" y="3251032"/>
            <a:ext cx="238693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afik 13">
            <a:extLst>
              <a:ext uri="{FF2B5EF4-FFF2-40B4-BE49-F238E27FC236}">
                <a16:creationId xmlns:a16="http://schemas.microsoft.com/office/drawing/2014/main" id="{5A3F51A4-B373-66EF-10F4-9ADE1BF20998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847" y="3208892"/>
            <a:ext cx="4916502" cy="1516387"/>
          </a:xfrm>
          <a:prstGeom prst="rect">
            <a:avLst/>
          </a:prstGeom>
        </p:spPr>
      </p:pic>
      <p:pic>
        <p:nvPicPr>
          <p:cNvPr id="46" name="Grafik 45">
            <a:extLst>
              <a:ext uri="{FF2B5EF4-FFF2-40B4-BE49-F238E27FC236}">
                <a16:creationId xmlns:a16="http://schemas.microsoft.com/office/drawing/2014/main" id="{D2A75CB9-211B-E81C-AFB1-6D5A7F1799AD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228" y="4933151"/>
            <a:ext cx="4665477" cy="1451678"/>
          </a:xfrm>
          <a:prstGeom prst="rect">
            <a:avLst/>
          </a:prstGeom>
        </p:spPr>
      </p:pic>
      <p:sp>
        <p:nvSpPr>
          <p:cNvPr id="41" name="Rechteck 40">
            <a:extLst>
              <a:ext uri="{FF2B5EF4-FFF2-40B4-BE49-F238E27FC236}">
                <a16:creationId xmlns:a16="http://schemas.microsoft.com/office/drawing/2014/main" id="{29C855E5-264A-984A-8102-DF0428D36FF2}"/>
              </a:ext>
            </a:extLst>
          </p:cNvPr>
          <p:cNvSpPr/>
          <p:nvPr/>
        </p:nvSpPr>
        <p:spPr>
          <a:xfrm>
            <a:off x="609385" y="5988753"/>
            <a:ext cx="3772330" cy="437925"/>
          </a:xfrm>
          <a:prstGeom prst="rect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4" name="Geschweifte Klammer rechts 43">
            <a:extLst>
              <a:ext uri="{FF2B5EF4-FFF2-40B4-BE49-F238E27FC236}">
                <a16:creationId xmlns:a16="http://schemas.microsoft.com/office/drawing/2014/main" id="{C3EF2042-6C49-5861-C536-0AA053846594}"/>
              </a:ext>
            </a:extLst>
          </p:cNvPr>
          <p:cNvSpPr/>
          <p:nvPr/>
        </p:nvSpPr>
        <p:spPr>
          <a:xfrm rot="5400000">
            <a:off x="2465117" y="5029808"/>
            <a:ext cx="373891" cy="1321039"/>
          </a:xfrm>
          <a:prstGeom prst="rightBrace">
            <a:avLst>
              <a:gd name="adj1" fmla="val 8333"/>
              <a:gd name="adj2" fmla="val 84502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Geschweifte Klammer rechts 46">
            <a:extLst>
              <a:ext uri="{FF2B5EF4-FFF2-40B4-BE49-F238E27FC236}">
                <a16:creationId xmlns:a16="http://schemas.microsoft.com/office/drawing/2014/main" id="{D7C88C77-1B55-038E-D256-421A3BEC3366}"/>
              </a:ext>
            </a:extLst>
          </p:cNvPr>
          <p:cNvSpPr/>
          <p:nvPr/>
        </p:nvSpPr>
        <p:spPr>
          <a:xfrm rot="16200000">
            <a:off x="4493202" y="2886375"/>
            <a:ext cx="373891" cy="2092404"/>
          </a:xfrm>
          <a:prstGeom prst="rightBrace">
            <a:avLst>
              <a:gd name="adj1" fmla="val 8333"/>
              <a:gd name="adj2" fmla="val 14302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A8C495C6-55DB-9B5F-40EC-E8DF926AE179}"/>
              </a:ext>
            </a:extLst>
          </p:cNvPr>
          <p:cNvSpPr txBox="1"/>
          <p:nvPr/>
        </p:nvSpPr>
        <p:spPr>
          <a:xfrm>
            <a:off x="9873737" y="3351536"/>
            <a:ext cx="23182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L.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R</a:t>
            </a:r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ó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sza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Lecture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Notes (2022)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A13E36DD-301B-00A4-C2FA-A466C3AD708E}"/>
              </a:ext>
            </a:extLst>
          </p:cNvPr>
          <p:cNvCxnSpPr>
            <a:cxnSpLocks/>
          </p:cNvCxnSpPr>
          <p:nvPr/>
        </p:nvCxnSpPr>
        <p:spPr>
          <a:xfrm>
            <a:off x="6969469" y="4653136"/>
            <a:ext cx="238693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rafik 8">
            <a:extLst>
              <a:ext uri="{FF2B5EF4-FFF2-40B4-BE49-F238E27FC236}">
                <a16:creationId xmlns:a16="http://schemas.microsoft.com/office/drawing/2014/main" id="{6682F4BA-5969-F787-FDE6-CE394820B7EC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1987" y="532480"/>
            <a:ext cx="3022998" cy="609637"/>
          </a:xfrm>
          <a:prstGeom prst="rect">
            <a:avLst/>
          </a:prstGeom>
          <a:ln w="31750">
            <a:gradFill>
              <a:gsLst>
                <a:gs pos="0">
                  <a:schemeClr val="accent2">
                    <a:lumMod val="40000"/>
                    <a:lumOff val="60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39EA2974-51F5-B11D-E16D-D0EA896A185B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837" y="1760662"/>
            <a:ext cx="3214828" cy="534644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8E1F4739-46B9-5B7B-B7FF-9EEFBFB93AED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0989" y="5492705"/>
            <a:ext cx="4182878" cy="605791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A3CA246C-53BF-2C56-783E-894DBDDB07A9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7258" y="4232390"/>
            <a:ext cx="4999143" cy="593690"/>
          </a:xfrm>
          <a:prstGeom prst="rect">
            <a:avLst/>
          </a:prstGeom>
        </p:spPr>
      </p:pic>
      <p:sp>
        <p:nvSpPr>
          <p:cNvPr id="23" name="Textfeld 22">
            <a:extLst>
              <a:ext uri="{FF2B5EF4-FFF2-40B4-BE49-F238E27FC236}">
                <a16:creationId xmlns:a16="http://schemas.microsoft.com/office/drawing/2014/main" id="{DF353B69-8C7E-ECDF-D618-FD4622205053}"/>
              </a:ext>
            </a:extLst>
          </p:cNvPr>
          <p:cNvSpPr txBox="1"/>
          <p:nvPr/>
        </p:nvSpPr>
        <p:spPr>
          <a:xfrm>
            <a:off x="5180758" y="2472084"/>
            <a:ext cx="28761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With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spin-wave</a:t>
            </a:r>
            <a:r>
              <a:rPr lang="de-DE" sz="1600" dirty="0"/>
              <a:t> frequency</a:t>
            </a:r>
          </a:p>
        </p:txBody>
      </p:sp>
    </p:spTree>
    <p:extLst>
      <p:ext uri="{BB962C8B-B14F-4D97-AF65-F5344CB8AC3E}">
        <p14:creationId xmlns:p14="http://schemas.microsoft.com/office/powerpoint/2010/main" val="412796356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5B91233C-2D2A-3B24-D89B-1DAABA049D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06F9D84-DCB3-B54C-A20D-CD0C5D9D9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r>
              <a:rPr lang="en-US" dirty="0"/>
              <a:t> Dispersion Relation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76B2352-3FA2-61C2-C05D-977140859D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8407FD3-09DB-AE6A-B93C-86324247A4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55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F6687A89-5736-B352-255A-9ED2C3D0D3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59B6958-C53C-6E76-6DBD-6A40A910C59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58" y="1556793"/>
            <a:ext cx="5932328" cy="3971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61653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5458CB-3542-9128-88C8-7E6D6BC4AF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4279F6E-BD4E-27B7-AD24-0BB5C69B4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22CCA0E-3644-B083-511D-AC23F11749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5F7EDEC-7A27-3AE8-01CA-D8F5961BD7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56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4AE93134-E644-9147-B14C-8293B42DF3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16" name="Inhaltsplatzhalter 15">
            <a:extLst>
              <a:ext uri="{FF2B5EF4-FFF2-40B4-BE49-F238E27FC236}">
                <a16:creationId xmlns:a16="http://schemas.microsoft.com/office/drawing/2014/main" id="{6064B341-5A4C-5014-5927-4EEA1B34D5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35493" y="1157049"/>
            <a:ext cx="5568949" cy="4103687"/>
          </a:xfrm>
        </p:spPr>
        <p:txBody>
          <a:bodyPr/>
          <a:lstStyle/>
          <a:p>
            <a:r>
              <a:rPr lang="en-US" dirty="0"/>
              <a:t>Back to Real-space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37" name="Grafik 36">
            <a:extLst>
              <a:ext uri="{FF2B5EF4-FFF2-40B4-BE49-F238E27FC236}">
                <a16:creationId xmlns:a16="http://schemas.microsoft.com/office/drawing/2014/main" id="{705D6E70-9743-563A-FE39-C71227AE4AB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754" y="1781657"/>
            <a:ext cx="4519118" cy="1039718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9985D095-833B-A703-6507-6A4682F48DEC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4152" y="1016719"/>
            <a:ext cx="2283719" cy="1720340"/>
          </a:xfrm>
          <a:prstGeom prst="rect">
            <a:avLst/>
          </a:prstGeom>
          <a:solidFill>
            <a:srgbClr val="FFFFFF"/>
          </a:solidFill>
          <a:ln w="19050">
            <a:solidFill>
              <a:schemeClr val="accent1"/>
            </a:solidFill>
          </a:ln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29016277-59C2-3FE2-C8A5-0782CD5BAB59}"/>
              </a:ext>
            </a:extLst>
          </p:cNvPr>
          <p:cNvSpPr/>
          <p:nvPr/>
        </p:nvSpPr>
        <p:spPr>
          <a:xfrm>
            <a:off x="404490" y="2416528"/>
            <a:ext cx="3772330" cy="437925"/>
          </a:xfrm>
          <a:prstGeom prst="rect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FC8FB899-C3F5-CDB3-7F7E-66FBA0F2E4BB}"/>
              </a:ext>
            </a:extLst>
          </p:cNvPr>
          <p:cNvSpPr txBox="1">
            <a:spLocks/>
          </p:cNvSpPr>
          <p:nvPr/>
        </p:nvSpPr>
        <p:spPr>
          <a:xfrm>
            <a:off x="7320136" y="685215"/>
            <a:ext cx="5568949" cy="410368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Linearized HP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407938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2275DE-65CB-E201-DDFE-E4663D67E7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AC85D27-56B4-7C3D-AE98-C0F9EC960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3827513-C4A1-F6F9-D880-3A1BEB4FA9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EC51B5A-AF2B-D53C-0A21-CAF7C308F0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57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3AFDB51-1220-7867-3F72-239B4C22A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E647099A-B536-A9C0-5041-F54492178C4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1205" y="3483204"/>
            <a:ext cx="4170766" cy="1263942"/>
          </a:xfrm>
          <a:prstGeom prst="rect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4F838EE1-A500-FDEB-AA52-436E0AD557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9414" y="4159684"/>
            <a:ext cx="4678655" cy="527848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DCC10469-A707-8EC8-5ACC-7EAB7F67FB63}"/>
              </a:ext>
            </a:extLst>
          </p:cNvPr>
          <p:cNvSpPr txBox="1"/>
          <p:nvPr/>
        </p:nvSpPr>
        <p:spPr>
          <a:xfrm>
            <a:off x="1288376" y="5108363"/>
            <a:ext cx="36631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S.Blundell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Magnetism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in Condensed matter 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(2000)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B00B7CA7-C0C1-9001-CA59-51F858EB82FF}"/>
              </a:ext>
            </a:extLst>
          </p:cNvPr>
          <p:cNvSpPr txBox="1"/>
          <p:nvPr/>
        </p:nvSpPr>
        <p:spPr>
          <a:xfrm>
            <a:off x="7159208" y="5120718"/>
            <a:ext cx="37444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This explains why the average we calculated earlier was 0</a:t>
            </a:r>
          </a:p>
        </p:txBody>
      </p:sp>
      <p:sp>
        <p:nvSpPr>
          <p:cNvPr id="10" name="Inhaltsplatzhalter 15">
            <a:extLst>
              <a:ext uri="{FF2B5EF4-FFF2-40B4-BE49-F238E27FC236}">
                <a16:creationId xmlns:a16="http://schemas.microsoft.com/office/drawing/2014/main" id="{6DE50BF9-B061-615D-95A5-9BCFB2EFE8E9}"/>
              </a:ext>
            </a:extLst>
          </p:cNvPr>
          <p:cNvSpPr txBox="1">
            <a:spLocks/>
          </p:cNvSpPr>
          <p:nvPr/>
        </p:nvSpPr>
        <p:spPr>
          <a:xfrm>
            <a:off x="335493" y="1157049"/>
            <a:ext cx="5568949" cy="410368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Back to Real-space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A25C6627-1A4C-D97D-53FC-C36BD84C2AF9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754" y="1781657"/>
            <a:ext cx="4519118" cy="1039718"/>
          </a:xfrm>
          <a:prstGeom prst="rect">
            <a:avLst/>
          </a:prstGeom>
        </p:spPr>
      </p:pic>
      <p:sp>
        <p:nvSpPr>
          <p:cNvPr id="13" name="Rechteck 12">
            <a:extLst>
              <a:ext uri="{FF2B5EF4-FFF2-40B4-BE49-F238E27FC236}">
                <a16:creationId xmlns:a16="http://schemas.microsoft.com/office/drawing/2014/main" id="{7AE70311-5F20-667A-86D1-E2E128DC376E}"/>
              </a:ext>
            </a:extLst>
          </p:cNvPr>
          <p:cNvSpPr/>
          <p:nvPr/>
        </p:nvSpPr>
        <p:spPr>
          <a:xfrm>
            <a:off x="404490" y="2416528"/>
            <a:ext cx="3772330" cy="437925"/>
          </a:xfrm>
          <a:prstGeom prst="rect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63E95706-160B-6865-BA83-071B579AEE12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4152" y="1016719"/>
            <a:ext cx="2283719" cy="1720340"/>
          </a:xfrm>
          <a:prstGeom prst="rect">
            <a:avLst/>
          </a:prstGeom>
          <a:solidFill>
            <a:srgbClr val="FFFFFF"/>
          </a:solidFill>
          <a:ln w="19050">
            <a:solidFill>
              <a:schemeClr val="accent1"/>
            </a:solidFill>
          </a:ln>
        </p:spPr>
      </p:pic>
      <p:sp>
        <p:nvSpPr>
          <p:cNvPr id="19" name="Pfeil: nach rechts 18">
            <a:extLst>
              <a:ext uri="{FF2B5EF4-FFF2-40B4-BE49-F238E27FC236}">
                <a16:creationId xmlns:a16="http://schemas.microsoft.com/office/drawing/2014/main" id="{0462F577-A192-C78D-8FE8-2132A35F9988}"/>
              </a:ext>
            </a:extLst>
          </p:cNvPr>
          <p:cNvSpPr/>
          <p:nvPr/>
        </p:nvSpPr>
        <p:spPr>
          <a:xfrm rot="20671034">
            <a:off x="5550359" y="2027942"/>
            <a:ext cx="1144929" cy="331594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Pfeil: nach rechts 19">
            <a:extLst>
              <a:ext uri="{FF2B5EF4-FFF2-40B4-BE49-F238E27FC236}">
                <a16:creationId xmlns:a16="http://schemas.microsoft.com/office/drawing/2014/main" id="{A4E343E2-F249-7776-8B1E-5F06746C4A77}"/>
              </a:ext>
            </a:extLst>
          </p:cNvPr>
          <p:cNvSpPr/>
          <p:nvPr/>
        </p:nvSpPr>
        <p:spPr>
          <a:xfrm rot="5400000">
            <a:off x="8165327" y="2988316"/>
            <a:ext cx="549774" cy="331594"/>
          </a:xfrm>
          <a:prstGeom prst="rightArrow">
            <a:avLst>
              <a:gd name="adj1" fmla="val 32398"/>
              <a:gd name="adj2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9BB40DC-2188-4B47-ED81-CAA8FA1D4156}"/>
              </a:ext>
            </a:extLst>
          </p:cNvPr>
          <p:cNvSpPr txBox="1">
            <a:spLocks/>
          </p:cNvSpPr>
          <p:nvPr/>
        </p:nvSpPr>
        <p:spPr>
          <a:xfrm>
            <a:off x="7216284" y="685215"/>
            <a:ext cx="5568949" cy="410368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Linearized HP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73309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F6D93C-23EA-83AF-46F0-0BF9603125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DA3F98-A06B-087C-1AC8-5B262EC362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10056687" cy="1224111"/>
          </a:xfrm>
        </p:spPr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r>
              <a:rPr lang="en-US" dirty="0"/>
              <a:t> &amp; </a:t>
            </a:r>
            <a:r>
              <a:rPr lang="en-US" dirty="0" err="1"/>
              <a:t>Bogoliubov</a:t>
            </a:r>
            <a:r>
              <a:rPr lang="en-US" dirty="0"/>
              <a:t> Transformation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B14A3C3-A05C-A1DF-7F6D-45DA78D2CE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1D3E4E4-7734-1235-2B4D-F321E5FA6F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58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A369BCDB-83B1-7D08-A98F-8DAA2EC942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DEFED3F9-EF73-4F0B-DEF0-1F2573E1903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7808" y="1756737"/>
            <a:ext cx="4399809" cy="557830"/>
          </a:xfrm>
          <a:prstGeom prst="rect">
            <a:avLst/>
          </a:prstGeom>
        </p:spPr>
      </p:pic>
      <p:sp>
        <p:nvSpPr>
          <p:cNvPr id="63" name="Inhaltsplatzhalter 15">
            <a:extLst>
              <a:ext uri="{FF2B5EF4-FFF2-40B4-BE49-F238E27FC236}">
                <a16:creationId xmlns:a16="http://schemas.microsoft.com/office/drawing/2014/main" id="{B5BEB9EE-07EE-9687-1546-755D1E31D83C}"/>
              </a:ext>
            </a:extLst>
          </p:cNvPr>
          <p:cNvSpPr txBox="1">
            <a:spLocks/>
          </p:cNvSpPr>
          <p:nvPr/>
        </p:nvSpPr>
        <p:spPr>
          <a:xfrm>
            <a:off x="281373" y="1942772"/>
            <a:ext cx="5568949" cy="410368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Considering more interactions</a:t>
            </a:r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endParaRPr lang="en-US" dirty="0"/>
          </a:p>
        </p:txBody>
      </p:sp>
      <p:pic>
        <p:nvPicPr>
          <p:cNvPr id="64" name="Grafik 63">
            <a:extLst>
              <a:ext uri="{FF2B5EF4-FFF2-40B4-BE49-F238E27FC236}">
                <a16:creationId xmlns:a16="http://schemas.microsoft.com/office/drawing/2014/main" id="{4A928378-C5C6-9575-3755-7726460A730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8541" y="1637502"/>
            <a:ext cx="2014666" cy="934404"/>
          </a:xfrm>
          <a:prstGeom prst="rect">
            <a:avLst/>
          </a:prstGeom>
        </p:spPr>
      </p:pic>
      <p:sp>
        <p:nvSpPr>
          <p:cNvPr id="65" name="Textfeld 64">
            <a:extLst>
              <a:ext uri="{FF2B5EF4-FFF2-40B4-BE49-F238E27FC236}">
                <a16:creationId xmlns:a16="http://schemas.microsoft.com/office/drawing/2014/main" id="{5A0D7694-EF8E-EBB2-A82A-82AAC5143E48}"/>
              </a:ext>
            </a:extLst>
          </p:cNvPr>
          <p:cNvSpPr txBox="1"/>
          <p:nvPr/>
        </p:nvSpPr>
        <p:spPr>
          <a:xfrm>
            <a:off x="9899581" y="1159129"/>
            <a:ext cx="2133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accent1"/>
                </a:solidFill>
              </a:rPr>
              <a:t>In-plane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sz="1600" b="1" dirty="0">
                <a:solidFill>
                  <a:schemeClr val="accent1"/>
                </a:solidFill>
              </a:rPr>
              <a:t>anisotropy</a:t>
            </a:r>
          </a:p>
        </p:txBody>
      </p:sp>
    </p:spTree>
    <p:extLst>
      <p:ext uri="{BB962C8B-B14F-4D97-AF65-F5344CB8AC3E}">
        <p14:creationId xmlns:p14="http://schemas.microsoft.com/office/powerpoint/2010/main" val="343429468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977BEC-7E74-11B8-74A0-878B172147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1081B82-4817-0788-69F2-5FEEF8D519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10056687" cy="1224111"/>
          </a:xfrm>
        </p:spPr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r>
              <a:rPr lang="en-US" dirty="0"/>
              <a:t> &amp; </a:t>
            </a:r>
            <a:r>
              <a:rPr lang="en-US" dirty="0" err="1"/>
              <a:t>Bogoliubov</a:t>
            </a:r>
            <a:r>
              <a:rPr lang="en-US" dirty="0"/>
              <a:t> Transformation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31C15A8-CB99-EF91-685A-6B5736EE49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AD2156E-DA93-7A4F-34CB-3B210EDF89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59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A25C8AFB-C665-6BD5-F1A2-40F3EF5DAB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16" name="Inhaltsplatzhalter 15">
            <a:extLst>
              <a:ext uri="{FF2B5EF4-FFF2-40B4-BE49-F238E27FC236}">
                <a16:creationId xmlns:a16="http://schemas.microsoft.com/office/drawing/2014/main" id="{6049A5CF-1B00-84E1-681C-11E393BEB2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81373" y="1942772"/>
            <a:ext cx="5568949" cy="4103687"/>
          </a:xfrm>
        </p:spPr>
        <p:txBody>
          <a:bodyPr/>
          <a:lstStyle/>
          <a:p>
            <a:r>
              <a:rPr lang="en-US" dirty="0"/>
              <a:t>Considering more interactions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5E6E1997-5ECF-35BE-1180-C3C6B864A6FF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8541" y="1637502"/>
            <a:ext cx="2014666" cy="934404"/>
          </a:xfrm>
          <a:prstGeom prst="rect">
            <a:avLst/>
          </a:prstGeom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52724EC9-92C6-5F8E-E567-E0B5AB4682E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793" y="3062035"/>
            <a:ext cx="5189178" cy="1622487"/>
          </a:xfrm>
          <a:prstGeom prst="rect">
            <a:avLst/>
          </a:prstGeom>
        </p:spPr>
      </p:pic>
      <p:pic>
        <p:nvPicPr>
          <p:cNvPr id="50" name="Grafik 49">
            <a:extLst>
              <a:ext uri="{FF2B5EF4-FFF2-40B4-BE49-F238E27FC236}">
                <a16:creationId xmlns:a16="http://schemas.microsoft.com/office/drawing/2014/main" id="{4585F78F-A54F-81D4-1696-345DA0A5ED4B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97" y="5433043"/>
            <a:ext cx="3311238" cy="598837"/>
          </a:xfrm>
          <a:prstGeom prst="rect">
            <a:avLst/>
          </a:prstGeom>
        </p:spPr>
      </p:pic>
      <p:pic>
        <p:nvPicPr>
          <p:cNvPr id="47" name="Grafik 46">
            <a:extLst>
              <a:ext uri="{FF2B5EF4-FFF2-40B4-BE49-F238E27FC236}">
                <a16:creationId xmlns:a16="http://schemas.microsoft.com/office/drawing/2014/main" id="{58D78229-AD14-B0A6-E3AC-C3DAA750DDA7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8529" y="2886522"/>
            <a:ext cx="2283719" cy="1720340"/>
          </a:xfrm>
          <a:prstGeom prst="rect">
            <a:avLst/>
          </a:prstGeom>
          <a:solidFill>
            <a:srgbClr val="FFFFFF"/>
          </a:solidFill>
          <a:ln w="19050">
            <a:solidFill>
              <a:schemeClr val="accent1"/>
            </a:solidFill>
          </a:ln>
        </p:spPr>
      </p:pic>
      <p:sp>
        <p:nvSpPr>
          <p:cNvPr id="48" name="Inhaltsplatzhalter 3">
            <a:extLst>
              <a:ext uri="{FF2B5EF4-FFF2-40B4-BE49-F238E27FC236}">
                <a16:creationId xmlns:a16="http://schemas.microsoft.com/office/drawing/2014/main" id="{27FA093B-32DE-767D-F9A8-3B8B4385FF2E}"/>
              </a:ext>
            </a:extLst>
          </p:cNvPr>
          <p:cNvSpPr txBox="1">
            <a:spLocks/>
          </p:cNvSpPr>
          <p:nvPr/>
        </p:nvSpPr>
        <p:spPr>
          <a:xfrm>
            <a:off x="6192457" y="2532650"/>
            <a:ext cx="5568949" cy="410368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Linearized HP</a:t>
            </a:r>
            <a:endParaRPr lang="en-US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D28F741C-C47D-8A91-4370-41E118F0103C}"/>
              </a:ext>
            </a:extLst>
          </p:cNvPr>
          <p:cNvSpPr txBox="1"/>
          <p:nvPr/>
        </p:nvSpPr>
        <p:spPr>
          <a:xfrm>
            <a:off x="9899581" y="1159129"/>
            <a:ext cx="2133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accent1"/>
                </a:solidFill>
              </a:rPr>
              <a:t>In-plane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sz="1600" b="1" dirty="0">
                <a:solidFill>
                  <a:schemeClr val="accent1"/>
                </a:solidFill>
              </a:rPr>
              <a:t>anisotropy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C16805DA-8891-CDEF-644C-93C652B284AC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7808" y="1756737"/>
            <a:ext cx="4399809" cy="557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0543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AD112D-DEF5-99B8-99F3-145752A5EF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FAA66C-2064-FDA2-BDC4-E870F5D44C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8112471" cy="1224111"/>
          </a:xfrm>
        </p:spPr>
        <p:txBody>
          <a:bodyPr/>
          <a:lstStyle/>
          <a:p>
            <a:r>
              <a:rPr lang="en-US" dirty="0"/>
              <a:t>Heisenberg Theory of Ferromagnetism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D17CA09-E66A-BD7B-2843-3FF7405D5DF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/>
              <a:t>Groundstate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18BD7CA-358F-86E5-D343-D58E551E3C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97361CA-3865-DDC7-3E8E-F75C603CC7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6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58EA1669-1374-F55E-F5CF-8BC0E3F6B4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17.12.2024</a:t>
            </a:r>
            <a:endParaRPr lang="de-DE" dirty="0"/>
          </a:p>
        </p:txBody>
      </p:sp>
      <p:pic>
        <p:nvPicPr>
          <p:cNvPr id="44" name="Grafik 43">
            <a:extLst>
              <a:ext uri="{FF2B5EF4-FFF2-40B4-BE49-F238E27FC236}">
                <a16:creationId xmlns:a16="http://schemas.microsoft.com/office/drawing/2014/main" id="{99099D1F-24EE-13F4-C264-00CA70A21A4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5938" y="1068390"/>
            <a:ext cx="6217437" cy="2175840"/>
          </a:xfrm>
          <a:prstGeom prst="rect">
            <a:avLst/>
          </a:prstGeom>
        </p:spPr>
      </p:pic>
      <p:sp>
        <p:nvSpPr>
          <p:cNvPr id="29" name="Textfeld 28">
            <a:extLst>
              <a:ext uri="{FF2B5EF4-FFF2-40B4-BE49-F238E27FC236}">
                <a16:creationId xmlns:a16="http://schemas.microsoft.com/office/drawing/2014/main" id="{E79B407F-07AA-99C6-BA76-F73C3025ABD6}"/>
              </a:ext>
            </a:extLst>
          </p:cNvPr>
          <p:cNvSpPr txBox="1"/>
          <p:nvPr/>
        </p:nvSpPr>
        <p:spPr>
          <a:xfrm>
            <a:off x="7787959" y="3565079"/>
            <a:ext cx="31733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W.Heisenberg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Z.Physik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49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619-636, (1928)</a:t>
            </a:r>
          </a:p>
        </p:txBody>
      </p: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E298DBEE-D829-E570-19E2-79FEF7BA4E91}"/>
              </a:ext>
            </a:extLst>
          </p:cNvPr>
          <p:cNvCxnSpPr>
            <a:cxnSpLocks/>
          </p:cNvCxnSpPr>
          <p:nvPr/>
        </p:nvCxnSpPr>
        <p:spPr>
          <a:xfrm flipV="1">
            <a:off x="6784752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13E838D5-3757-C92C-51FA-27AAD1E6A6A8}"/>
              </a:ext>
            </a:extLst>
          </p:cNvPr>
          <p:cNvCxnSpPr>
            <a:cxnSpLocks/>
          </p:cNvCxnSpPr>
          <p:nvPr/>
        </p:nvCxnSpPr>
        <p:spPr>
          <a:xfrm flipV="1">
            <a:off x="7072784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3787CF50-446E-2984-0234-8F6C3EC16E45}"/>
              </a:ext>
            </a:extLst>
          </p:cNvPr>
          <p:cNvCxnSpPr>
            <a:cxnSpLocks/>
          </p:cNvCxnSpPr>
          <p:nvPr/>
        </p:nvCxnSpPr>
        <p:spPr>
          <a:xfrm flipV="1">
            <a:off x="7360816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300CF6BE-F1CB-BE8B-F5D3-09DF9588DC9E}"/>
              </a:ext>
            </a:extLst>
          </p:cNvPr>
          <p:cNvCxnSpPr>
            <a:cxnSpLocks/>
          </p:cNvCxnSpPr>
          <p:nvPr/>
        </p:nvCxnSpPr>
        <p:spPr>
          <a:xfrm flipV="1">
            <a:off x="7648848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9F055525-3FB3-D819-7832-2FE967A5E5D9}"/>
              </a:ext>
            </a:extLst>
          </p:cNvPr>
          <p:cNvCxnSpPr>
            <a:cxnSpLocks/>
          </p:cNvCxnSpPr>
          <p:nvPr/>
        </p:nvCxnSpPr>
        <p:spPr>
          <a:xfrm flipV="1">
            <a:off x="7936880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BEF403D3-8CA7-A0C4-EB3B-D1EC54AECA28}"/>
              </a:ext>
            </a:extLst>
          </p:cNvPr>
          <p:cNvCxnSpPr>
            <a:cxnSpLocks/>
          </p:cNvCxnSpPr>
          <p:nvPr/>
        </p:nvCxnSpPr>
        <p:spPr>
          <a:xfrm flipV="1">
            <a:off x="8224912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047FA51B-36E9-B930-AE19-35E537552A3A}"/>
              </a:ext>
            </a:extLst>
          </p:cNvPr>
          <p:cNvCxnSpPr>
            <a:cxnSpLocks/>
          </p:cNvCxnSpPr>
          <p:nvPr/>
        </p:nvCxnSpPr>
        <p:spPr>
          <a:xfrm flipV="1">
            <a:off x="8512944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42CDA72D-5427-2260-62F1-CC0CDE74D369}"/>
              </a:ext>
            </a:extLst>
          </p:cNvPr>
          <p:cNvCxnSpPr>
            <a:cxnSpLocks/>
          </p:cNvCxnSpPr>
          <p:nvPr/>
        </p:nvCxnSpPr>
        <p:spPr>
          <a:xfrm flipV="1">
            <a:off x="8800976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5BDFAEAB-2567-F5F8-4802-5A84C0A0A280}"/>
              </a:ext>
            </a:extLst>
          </p:cNvPr>
          <p:cNvCxnSpPr>
            <a:cxnSpLocks/>
          </p:cNvCxnSpPr>
          <p:nvPr/>
        </p:nvCxnSpPr>
        <p:spPr>
          <a:xfrm flipV="1">
            <a:off x="9089008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CBBA8858-0C69-6AEA-C0D5-921F3FDC2A1C}"/>
              </a:ext>
            </a:extLst>
          </p:cNvPr>
          <p:cNvCxnSpPr>
            <a:cxnSpLocks/>
          </p:cNvCxnSpPr>
          <p:nvPr/>
        </p:nvCxnSpPr>
        <p:spPr>
          <a:xfrm flipV="1">
            <a:off x="9377040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21136BAF-A0BD-C093-4BAB-9D93718ED7E7}"/>
              </a:ext>
            </a:extLst>
          </p:cNvPr>
          <p:cNvCxnSpPr>
            <a:cxnSpLocks/>
          </p:cNvCxnSpPr>
          <p:nvPr/>
        </p:nvCxnSpPr>
        <p:spPr>
          <a:xfrm flipV="1">
            <a:off x="9665072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686BFFB0-C34A-9CD5-8778-AFB61F4327F8}"/>
              </a:ext>
            </a:extLst>
          </p:cNvPr>
          <p:cNvCxnSpPr>
            <a:cxnSpLocks/>
          </p:cNvCxnSpPr>
          <p:nvPr/>
        </p:nvCxnSpPr>
        <p:spPr>
          <a:xfrm flipV="1">
            <a:off x="9953104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2DB0045C-CB60-2EE2-14C3-2B603D8CAD8E}"/>
              </a:ext>
            </a:extLst>
          </p:cNvPr>
          <p:cNvCxnSpPr>
            <a:cxnSpLocks/>
          </p:cNvCxnSpPr>
          <p:nvPr/>
        </p:nvCxnSpPr>
        <p:spPr>
          <a:xfrm flipV="1">
            <a:off x="10241136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6C09EFE5-A434-B478-6FD7-C55596F410AA}"/>
              </a:ext>
            </a:extLst>
          </p:cNvPr>
          <p:cNvCxnSpPr>
            <a:cxnSpLocks/>
          </p:cNvCxnSpPr>
          <p:nvPr/>
        </p:nvCxnSpPr>
        <p:spPr>
          <a:xfrm flipV="1">
            <a:off x="10529168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C090D2FB-B26C-B2A1-276B-38C820C217E1}"/>
              </a:ext>
            </a:extLst>
          </p:cNvPr>
          <p:cNvCxnSpPr>
            <a:cxnSpLocks/>
          </p:cNvCxnSpPr>
          <p:nvPr/>
        </p:nvCxnSpPr>
        <p:spPr>
          <a:xfrm flipV="1">
            <a:off x="10817200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B40C59F4-DB7B-0BE0-F6B9-1A4E9ADF4FEA}"/>
              </a:ext>
            </a:extLst>
          </p:cNvPr>
          <p:cNvCxnSpPr>
            <a:cxnSpLocks/>
          </p:cNvCxnSpPr>
          <p:nvPr/>
        </p:nvCxnSpPr>
        <p:spPr>
          <a:xfrm flipV="1">
            <a:off x="11105232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8A115529-FAB7-7C84-5B44-E2EAA4523986}"/>
              </a:ext>
            </a:extLst>
          </p:cNvPr>
          <p:cNvCxnSpPr>
            <a:cxnSpLocks/>
          </p:cNvCxnSpPr>
          <p:nvPr/>
        </p:nvCxnSpPr>
        <p:spPr>
          <a:xfrm flipV="1">
            <a:off x="11393264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7DFB8510-E6ED-61F4-E8E9-7B67E1C682E6}"/>
              </a:ext>
            </a:extLst>
          </p:cNvPr>
          <p:cNvCxnSpPr>
            <a:cxnSpLocks/>
          </p:cNvCxnSpPr>
          <p:nvPr/>
        </p:nvCxnSpPr>
        <p:spPr>
          <a:xfrm flipV="1">
            <a:off x="11681296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Grafik 30">
            <a:extLst>
              <a:ext uri="{FF2B5EF4-FFF2-40B4-BE49-F238E27FC236}">
                <a16:creationId xmlns:a16="http://schemas.microsoft.com/office/drawing/2014/main" id="{BD743F64-C53A-2C53-8599-ACCCE3CBA60B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26" y="5406520"/>
            <a:ext cx="239238" cy="254476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8FDABEE2-63C8-C2F8-31E7-58B60D0D9A2D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26" y="2424345"/>
            <a:ext cx="2168381" cy="254476"/>
          </a:xfrm>
          <a:prstGeom prst="rect">
            <a:avLst/>
          </a:prstGeom>
        </p:spPr>
      </p:pic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9F59A7F0-9BE3-09E8-1C5E-22CDA4E7A64A}"/>
              </a:ext>
            </a:extLst>
          </p:cNvPr>
          <p:cNvCxnSpPr>
            <a:cxnSpLocks/>
          </p:cNvCxnSpPr>
          <p:nvPr/>
        </p:nvCxnSpPr>
        <p:spPr>
          <a:xfrm flipV="1">
            <a:off x="8112224" y="26064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C370684A-11D3-5D3F-4538-160D73D8FD0F}"/>
              </a:ext>
            </a:extLst>
          </p:cNvPr>
          <p:cNvCxnSpPr>
            <a:cxnSpLocks/>
          </p:cNvCxnSpPr>
          <p:nvPr/>
        </p:nvCxnSpPr>
        <p:spPr>
          <a:xfrm flipV="1">
            <a:off x="8616280" y="26064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9F260FF5-8762-D4AC-8B41-DE15FDA79BBF}"/>
              </a:ext>
            </a:extLst>
          </p:cNvPr>
          <p:cNvCxnSpPr>
            <a:cxnSpLocks/>
          </p:cNvCxnSpPr>
          <p:nvPr/>
        </p:nvCxnSpPr>
        <p:spPr>
          <a:xfrm flipV="1">
            <a:off x="9192344" y="26064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0D173274-458D-D575-1122-796FDFA5FB98}"/>
              </a:ext>
            </a:extLst>
          </p:cNvPr>
          <p:cNvCxnSpPr>
            <a:cxnSpLocks/>
          </p:cNvCxnSpPr>
          <p:nvPr/>
        </p:nvCxnSpPr>
        <p:spPr>
          <a:xfrm flipV="1">
            <a:off x="9696400" y="26064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Grafik 31">
            <a:extLst>
              <a:ext uri="{FF2B5EF4-FFF2-40B4-BE49-F238E27FC236}">
                <a16:creationId xmlns:a16="http://schemas.microsoft.com/office/drawing/2014/main" id="{B6139FF4-1713-9DFE-CAD9-34729D02EF0C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3913" y="276586"/>
            <a:ext cx="375959" cy="246316"/>
          </a:xfrm>
          <a:prstGeom prst="rect">
            <a:avLst/>
          </a:prstGeom>
        </p:spPr>
      </p:pic>
      <p:pic>
        <p:nvPicPr>
          <p:cNvPr id="33" name="Grafik 32">
            <a:extLst>
              <a:ext uri="{FF2B5EF4-FFF2-40B4-BE49-F238E27FC236}">
                <a16:creationId xmlns:a16="http://schemas.microsoft.com/office/drawing/2014/main" id="{F99A735D-7A89-4113-5717-E0D8F94896DE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7432" y="746017"/>
            <a:ext cx="85333" cy="167619"/>
          </a:xfrm>
          <a:prstGeom prst="rect">
            <a:avLst/>
          </a:prstGeom>
        </p:spPr>
      </p:pic>
      <p:pic>
        <p:nvPicPr>
          <p:cNvPr id="34" name="Grafik 33">
            <a:extLst>
              <a:ext uri="{FF2B5EF4-FFF2-40B4-BE49-F238E27FC236}">
                <a16:creationId xmlns:a16="http://schemas.microsoft.com/office/drawing/2014/main" id="{CF0CD31E-3EE0-487C-3E74-5642D04F2102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4812" y="746017"/>
            <a:ext cx="104572" cy="168620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85600A12-B43C-97F9-7D9A-911B3635CBEB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5572" y="746016"/>
            <a:ext cx="109254" cy="174752"/>
          </a:xfrm>
          <a:prstGeom prst="rect">
            <a:avLst/>
          </a:prstGeom>
        </p:spPr>
      </p:pic>
      <p:pic>
        <p:nvPicPr>
          <p:cNvPr id="37" name="Grafik 36">
            <a:extLst>
              <a:ext uri="{FF2B5EF4-FFF2-40B4-BE49-F238E27FC236}">
                <a16:creationId xmlns:a16="http://schemas.microsoft.com/office/drawing/2014/main" id="{9B46139E-AB61-6445-458B-C1B5E830331E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9234" y="756221"/>
            <a:ext cx="117058" cy="171686"/>
          </a:xfrm>
          <a:prstGeom prst="rect">
            <a:avLst/>
          </a:prstGeom>
        </p:spPr>
      </p:pic>
      <p:pic>
        <p:nvPicPr>
          <p:cNvPr id="38" name="Grafik 37" descr="DNA Silhouette">
            <a:extLst>
              <a:ext uri="{FF2B5EF4-FFF2-40B4-BE49-F238E27FC236}">
                <a16:creationId xmlns:a16="http://schemas.microsoft.com/office/drawing/2014/main" id="{22D78E3A-4780-CE94-5DAF-52E8F614F11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 rot="5400000">
            <a:off x="8782688" y="275133"/>
            <a:ext cx="246316" cy="576064"/>
          </a:xfrm>
          <a:prstGeom prst="rect">
            <a:avLst/>
          </a:prstGeom>
        </p:spPr>
      </p:pic>
      <p:pic>
        <p:nvPicPr>
          <p:cNvPr id="39" name="Grafik 38" descr="DNA Silhouette">
            <a:extLst>
              <a:ext uri="{FF2B5EF4-FFF2-40B4-BE49-F238E27FC236}">
                <a16:creationId xmlns:a16="http://schemas.microsoft.com/office/drawing/2014/main" id="{D53B66D6-635C-91A2-FEAD-8E9A04C5202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 rot="5400000">
            <a:off x="8241094" y="311136"/>
            <a:ext cx="246316" cy="504057"/>
          </a:xfrm>
          <a:prstGeom prst="rect">
            <a:avLst/>
          </a:prstGeom>
        </p:spPr>
      </p:pic>
      <p:pic>
        <p:nvPicPr>
          <p:cNvPr id="40" name="Grafik 39" descr="DNA Silhouette">
            <a:extLst>
              <a:ext uri="{FF2B5EF4-FFF2-40B4-BE49-F238E27FC236}">
                <a16:creationId xmlns:a16="http://schemas.microsoft.com/office/drawing/2014/main" id="{266B7BAF-C4B2-FC68-A8CB-D711337DF03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 rot="5400000">
            <a:off x="9321215" y="311136"/>
            <a:ext cx="246316" cy="504057"/>
          </a:xfrm>
          <a:prstGeom prst="rect">
            <a:avLst/>
          </a:prstGeom>
        </p:spPr>
      </p:pic>
      <p:sp>
        <p:nvSpPr>
          <p:cNvPr id="41" name="Rechteck 40">
            <a:extLst>
              <a:ext uri="{FF2B5EF4-FFF2-40B4-BE49-F238E27FC236}">
                <a16:creationId xmlns:a16="http://schemas.microsoft.com/office/drawing/2014/main" id="{ADA069F9-1C03-6007-4D94-7A360BA136C2}"/>
              </a:ext>
            </a:extLst>
          </p:cNvPr>
          <p:cNvSpPr/>
          <p:nvPr/>
        </p:nvSpPr>
        <p:spPr>
          <a:xfrm>
            <a:off x="8130968" y="499170"/>
            <a:ext cx="452085" cy="133185"/>
          </a:xfrm>
          <a:prstGeom prst="rect">
            <a:avLst/>
          </a:prstGeom>
          <a:solidFill>
            <a:srgbClr val="F8F8F8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5A961C0A-9264-866D-A2E6-70ED4833AEE2}"/>
              </a:ext>
            </a:extLst>
          </p:cNvPr>
          <p:cNvSpPr/>
          <p:nvPr/>
        </p:nvSpPr>
        <p:spPr>
          <a:xfrm>
            <a:off x="9218330" y="488390"/>
            <a:ext cx="459327" cy="133185"/>
          </a:xfrm>
          <a:prstGeom prst="rect">
            <a:avLst/>
          </a:prstGeom>
          <a:solidFill>
            <a:srgbClr val="F8F8F8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2592777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8BBB4A-70D1-F5F1-E34F-1F87292794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6B25D60-4D1D-B5A7-26CF-358F2950D8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10056687" cy="1224111"/>
          </a:xfrm>
        </p:spPr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r>
              <a:rPr lang="en-US" dirty="0"/>
              <a:t> &amp; </a:t>
            </a:r>
            <a:r>
              <a:rPr lang="en-US" dirty="0" err="1"/>
              <a:t>Bogoliubov</a:t>
            </a:r>
            <a:r>
              <a:rPr lang="en-US" dirty="0"/>
              <a:t> Transformation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4BFD2D1-8F56-2C5D-3634-9807D10EBA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C78F5BF-359C-76D8-150C-FD309B48BF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60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61F1F772-7437-5F6B-0864-87BF0AFEDE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41" name="Grafik 40">
            <a:extLst>
              <a:ext uri="{FF2B5EF4-FFF2-40B4-BE49-F238E27FC236}">
                <a16:creationId xmlns:a16="http://schemas.microsoft.com/office/drawing/2014/main" id="{2757DF6F-26B9-0360-E9EA-DA70D335481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793" y="3062035"/>
            <a:ext cx="5189178" cy="1622487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96B87358-7842-43A7-9FCA-F2B9AFD3B5F5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713" y="5334610"/>
            <a:ext cx="5400040" cy="708452"/>
          </a:xfrm>
          <a:prstGeom prst="rect">
            <a:avLst/>
          </a:prstGeom>
        </p:spPr>
      </p:pic>
      <p:sp>
        <p:nvSpPr>
          <p:cNvPr id="18" name="Textfeld 17">
            <a:extLst>
              <a:ext uri="{FF2B5EF4-FFF2-40B4-BE49-F238E27FC236}">
                <a16:creationId xmlns:a16="http://schemas.microsoft.com/office/drawing/2014/main" id="{9401432D-F385-65DF-ED11-4AACA2DF1A6D}"/>
              </a:ext>
            </a:extLst>
          </p:cNvPr>
          <p:cNvSpPr txBox="1"/>
          <p:nvPr/>
        </p:nvSpPr>
        <p:spPr>
          <a:xfrm>
            <a:off x="6359537" y="5447401"/>
            <a:ext cx="2749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How to diagonalize this?</a:t>
            </a:r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05EBD344-221A-C0C7-827B-32060A4C840F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8529" y="2886522"/>
            <a:ext cx="2283719" cy="1720340"/>
          </a:xfrm>
          <a:prstGeom prst="rect">
            <a:avLst/>
          </a:prstGeom>
          <a:solidFill>
            <a:srgbClr val="FFFFFF"/>
          </a:solidFill>
          <a:ln w="19050">
            <a:solidFill>
              <a:schemeClr val="accent1"/>
            </a:solidFill>
          </a:ln>
        </p:spPr>
      </p:pic>
      <p:sp>
        <p:nvSpPr>
          <p:cNvPr id="20" name="Inhaltsplatzhalter 3">
            <a:extLst>
              <a:ext uri="{FF2B5EF4-FFF2-40B4-BE49-F238E27FC236}">
                <a16:creationId xmlns:a16="http://schemas.microsoft.com/office/drawing/2014/main" id="{57C9A4C9-527C-4C0A-95A0-CA96FAAC5C24}"/>
              </a:ext>
            </a:extLst>
          </p:cNvPr>
          <p:cNvSpPr txBox="1">
            <a:spLocks/>
          </p:cNvSpPr>
          <p:nvPr/>
        </p:nvSpPr>
        <p:spPr>
          <a:xfrm>
            <a:off x="6192457" y="2532650"/>
            <a:ext cx="5568949" cy="410368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Linearized HP</a:t>
            </a:r>
            <a:endParaRPr lang="en-US" dirty="0"/>
          </a:p>
        </p:txBody>
      </p: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383A0CDA-A502-4D6C-DF37-91982D20643F}"/>
              </a:ext>
            </a:extLst>
          </p:cNvPr>
          <p:cNvCxnSpPr>
            <a:cxnSpLocks/>
          </p:cNvCxnSpPr>
          <p:nvPr/>
        </p:nvCxnSpPr>
        <p:spPr>
          <a:xfrm>
            <a:off x="4360640" y="5805264"/>
            <a:ext cx="50405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r Verbinder 26">
            <a:extLst>
              <a:ext uri="{FF2B5EF4-FFF2-40B4-BE49-F238E27FC236}">
                <a16:creationId xmlns:a16="http://schemas.microsoft.com/office/drawing/2014/main" id="{74F1A4AA-90D2-7F30-5B08-BCCEB262A242}"/>
              </a:ext>
            </a:extLst>
          </p:cNvPr>
          <p:cNvCxnSpPr>
            <a:cxnSpLocks/>
          </p:cNvCxnSpPr>
          <p:nvPr/>
        </p:nvCxnSpPr>
        <p:spPr>
          <a:xfrm>
            <a:off x="5174473" y="5805264"/>
            <a:ext cx="50405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Inhaltsplatzhalter 15">
            <a:extLst>
              <a:ext uri="{FF2B5EF4-FFF2-40B4-BE49-F238E27FC236}">
                <a16:creationId xmlns:a16="http://schemas.microsoft.com/office/drawing/2014/main" id="{D005ABF3-9016-1FBC-BAF3-37DB15837CF9}"/>
              </a:ext>
            </a:extLst>
          </p:cNvPr>
          <p:cNvSpPr txBox="1">
            <a:spLocks/>
          </p:cNvSpPr>
          <p:nvPr/>
        </p:nvSpPr>
        <p:spPr>
          <a:xfrm>
            <a:off x="281373" y="1942772"/>
            <a:ext cx="5568949" cy="410368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Considering more interactions</a:t>
            </a:r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endParaRPr lang="en-US" dirty="0"/>
          </a:p>
        </p:txBody>
      </p:sp>
      <p:pic>
        <p:nvPicPr>
          <p:cNvPr id="32" name="Grafik 31">
            <a:extLst>
              <a:ext uri="{FF2B5EF4-FFF2-40B4-BE49-F238E27FC236}">
                <a16:creationId xmlns:a16="http://schemas.microsoft.com/office/drawing/2014/main" id="{36521503-3107-913A-BF5F-5B0761FE3824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7808" y="1756737"/>
            <a:ext cx="4399809" cy="557830"/>
          </a:xfrm>
          <a:prstGeom prst="rect">
            <a:avLst/>
          </a:prstGeom>
        </p:spPr>
      </p:pic>
      <p:pic>
        <p:nvPicPr>
          <p:cNvPr id="33" name="Grafik 32">
            <a:extLst>
              <a:ext uri="{FF2B5EF4-FFF2-40B4-BE49-F238E27FC236}">
                <a16:creationId xmlns:a16="http://schemas.microsoft.com/office/drawing/2014/main" id="{505526FD-3F81-3EF2-5EA5-2D0663CB9F67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8541" y="1637502"/>
            <a:ext cx="2014666" cy="934404"/>
          </a:xfrm>
          <a:prstGeom prst="rect">
            <a:avLst/>
          </a:prstGeom>
        </p:spPr>
      </p:pic>
      <p:sp>
        <p:nvSpPr>
          <p:cNvPr id="34" name="Textfeld 33">
            <a:extLst>
              <a:ext uri="{FF2B5EF4-FFF2-40B4-BE49-F238E27FC236}">
                <a16:creationId xmlns:a16="http://schemas.microsoft.com/office/drawing/2014/main" id="{890DDE52-8432-1046-0F75-B15A5E7487A6}"/>
              </a:ext>
            </a:extLst>
          </p:cNvPr>
          <p:cNvSpPr txBox="1"/>
          <p:nvPr/>
        </p:nvSpPr>
        <p:spPr>
          <a:xfrm>
            <a:off x="9899581" y="1159129"/>
            <a:ext cx="2133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accent1"/>
                </a:solidFill>
              </a:rPr>
              <a:t>In-plane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sz="1600" b="1" dirty="0">
                <a:solidFill>
                  <a:schemeClr val="accent1"/>
                </a:solidFill>
              </a:rPr>
              <a:t>anisotropy</a:t>
            </a:r>
          </a:p>
        </p:txBody>
      </p:sp>
    </p:spTree>
    <p:extLst>
      <p:ext uri="{BB962C8B-B14F-4D97-AF65-F5344CB8AC3E}">
        <p14:creationId xmlns:p14="http://schemas.microsoft.com/office/powerpoint/2010/main" val="280346622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6C61A2-5E83-3C75-5F43-9DF000CF2E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2084156-EF50-9CC0-896B-28BDBD76B7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10056687" cy="1224111"/>
          </a:xfrm>
        </p:spPr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r>
              <a:rPr lang="en-US" dirty="0"/>
              <a:t> &amp; </a:t>
            </a:r>
            <a:r>
              <a:rPr lang="en-US" dirty="0" err="1"/>
              <a:t>Bogoliubov</a:t>
            </a:r>
            <a:r>
              <a:rPr lang="en-US" dirty="0"/>
              <a:t> Transformation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AA13848-7C2E-AA48-51B6-F24608141B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917C0E1-4F9F-E224-2AA9-B1826E75A8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61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0821713F-8AFA-1EB2-66ED-1FB94040CD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41" name="Grafik 40">
            <a:extLst>
              <a:ext uri="{FF2B5EF4-FFF2-40B4-BE49-F238E27FC236}">
                <a16:creationId xmlns:a16="http://schemas.microsoft.com/office/drawing/2014/main" id="{240DAF26-7496-C772-2A5A-42E30F465AC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793" y="3062035"/>
            <a:ext cx="5189178" cy="1622487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72B852CC-54F2-46A3-54AD-CF7DFA2C9343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713" y="5334610"/>
            <a:ext cx="4948055" cy="709945"/>
          </a:xfrm>
          <a:prstGeom prst="rect">
            <a:avLst/>
          </a:prstGeom>
        </p:spPr>
      </p:pic>
      <p:sp>
        <p:nvSpPr>
          <p:cNvPr id="18" name="Textfeld 17">
            <a:extLst>
              <a:ext uri="{FF2B5EF4-FFF2-40B4-BE49-F238E27FC236}">
                <a16:creationId xmlns:a16="http://schemas.microsoft.com/office/drawing/2014/main" id="{A256AE30-ECE2-91AD-5396-25B4C18B1571}"/>
              </a:ext>
            </a:extLst>
          </p:cNvPr>
          <p:cNvSpPr txBox="1"/>
          <p:nvPr/>
        </p:nvSpPr>
        <p:spPr>
          <a:xfrm>
            <a:off x="6359537" y="5447401"/>
            <a:ext cx="2749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How to diagonalize this ?</a:t>
            </a:r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41668E77-5C75-7587-CFE8-FF5A8867B51B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8529" y="2886522"/>
            <a:ext cx="2283719" cy="1720340"/>
          </a:xfrm>
          <a:prstGeom prst="rect">
            <a:avLst/>
          </a:prstGeom>
          <a:solidFill>
            <a:srgbClr val="FFFFFF"/>
          </a:solidFill>
          <a:ln w="19050">
            <a:solidFill>
              <a:schemeClr val="accent1"/>
            </a:solidFill>
          </a:ln>
        </p:spPr>
      </p:pic>
      <p:sp>
        <p:nvSpPr>
          <p:cNvPr id="20" name="Inhaltsplatzhalter 3">
            <a:extLst>
              <a:ext uri="{FF2B5EF4-FFF2-40B4-BE49-F238E27FC236}">
                <a16:creationId xmlns:a16="http://schemas.microsoft.com/office/drawing/2014/main" id="{2B496EAC-F9A2-D484-FF7A-C4602010352A}"/>
              </a:ext>
            </a:extLst>
          </p:cNvPr>
          <p:cNvSpPr txBox="1">
            <a:spLocks/>
          </p:cNvSpPr>
          <p:nvPr/>
        </p:nvSpPr>
        <p:spPr>
          <a:xfrm>
            <a:off x="6192457" y="2532650"/>
            <a:ext cx="5568949" cy="410368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Linearized HP</a:t>
            </a:r>
            <a:endParaRPr lang="en-US" dirty="0"/>
          </a:p>
        </p:txBody>
      </p:sp>
      <p:sp>
        <p:nvSpPr>
          <p:cNvPr id="31" name="Inhaltsplatzhalter 15">
            <a:extLst>
              <a:ext uri="{FF2B5EF4-FFF2-40B4-BE49-F238E27FC236}">
                <a16:creationId xmlns:a16="http://schemas.microsoft.com/office/drawing/2014/main" id="{79BA1C12-A4F5-6875-0112-3297087F6F6A}"/>
              </a:ext>
            </a:extLst>
          </p:cNvPr>
          <p:cNvSpPr txBox="1">
            <a:spLocks/>
          </p:cNvSpPr>
          <p:nvPr/>
        </p:nvSpPr>
        <p:spPr>
          <a:xfrm>
            <a:off x="281373" y="1942772"/>
            <a:ext cx="5568949" cy="410368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Considering more interactions</a:t>
            </a:r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endParaRPr lang="en-US" dirty="0"/>
          </a:p>
        </p:txBody>
      </p:sp>
      <p:pic>
        <p:nvPicPr>
          <p:cNvPr id="32" name="Grafik 31">
            <a:extLst>
              <a:ext uri="{FF2B5EF4-FFF2-40B4-BE49-F238E27FC236}">
                <a16:creationId xmlns:a16="http://schemas.microsoft.com/office/drawing/2014/main" id="{C7F38203-9A6A-63E5-3F87-1A4E45DAB08E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7808" y="1756737"/>
            <a:ext cx="4399809" cy="557830"/>
          </a:xfrm>
          <a:prstGeom prst="rect">
            <a:avLst/>
          </a:prstGeom>
        </p:spPr>
      </p:pic>
      <p:pic>
        <p:nvPicPr>
          <p:cNvPr id="33" name="Grafik 32">
            <a:extLst>
              <a:ext uri="{FF2B5EF4-FFF2-40B4-BE49-F238E27FC236}">
                <a16:creationId xmlns:a16="http://schemas.microsoft.com/office/drawing/2014/main" id="{028AE101-8C37-762D-E37C-87D73FE6B262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8541" y="1637502"/>
            <a:ext cx="2014666" cy="934404"/>
          </a:xfrm>
          <a:prstGeom prst="rect">
            <a:avLst/>
          </a:prstGeom>
        </p:spPr>
      </p:pic>
      <p:sp>
        <p:nvSpPr>
          <p:cNvPr id="34" name="Textfeld 33">
            <a:extLst>
              <a:ext uri="{FF2B5EF4-FFF2-40B4-BE49-F238E27FC236}">
                <a16:creationId xmlns:a16="http://schemas.microsoft.com/office/drawing/2014/main" id="{234897D7-3C7D-C6A5-688F-723A0019CB64}"/>
              </a:ext>
            </a:extLst>
          </p:cNvPr>
          <p:cNvSpPr txBox="1"/>
          <p:nvPr/>
        </p:nvSpPr>
        <p:spPr>
          <a:xfrm>
            <a:off x="9899581" y="1159129"/>
            <a:ext cx="2133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accent1"/>
                </a:solidFill>
              </a:rPr>
              <a:t>In-plane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sz="1600" b="1" dirty="0">
                <a:solidFill>
                  <a:schemeClr val="accent1"/>
                </a:solidFill>
              </a:rPr>
              <a:t>anisotropy</a:t>
            </a:r>
          </a:p>
        </p:txBody>
      </p:sp>
    </p:spTree>
    <p:extLst>
      <p:ext uri="{BB962C8B-B14F-4D97-AF65-F5344CB8AC3E}">
        <p14:creationId xmlns:p14="http://schemas.microsoft.com/office/powerpoint/2010/main" val="267775633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02CA91-84BA-9242-FC11-6287C1FDF5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Inhaltsplatzhalter 15">
            <a:extLst>
              <a:ext uri="{FF2B5EF4-FFF2-40B4-BE49-F238E27FC236}">
                <a16:creationId xmlns:a16="http://schemas.microsoft.com/office/drawing/2014/main" id="{F0B73BDA-ED09-EFFD-536C-F16DF95AC2B1}"/>
              </a:ext>
            </a:extLst>
          </p:cNvPr>
          <p:cNvSpPr txBox="1">
            <a:spLocks/>
          </p:cNvSpPr>
          <p:nvPr/>
        </p:nvSpPr>
        <p:spPr>
          <a:xfrm>
            <a:off x="324524" y="1700808"/>
            <a:ext cx="5568949" cy="410368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How to diagonalize this </a:t>
            </a: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3228EBB-9882-3672-FAAE-C5F569957C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10056687" cy="1224111"/>
          </a:xfrm>
        </p:spPr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r>
              <a:rPr lang="en-US" dirty="0"/>
              <a:t> &amp; </a:t>
            </a:r>
            <a:r>
              <a:rPr lang="en-US" dirty="0" err="1"/>
              <a:t>Bogoliubov</a:t>
            </a:r>
            <a:r>
              <a:rPr lang="en-US" dirty="0"/>
              <a:t> Transformation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7A9CDDA-9CBF-A847-B5E5-FD7A62D5F8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583B55D-E342-0D6C-5204-1FABCE86D3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62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FED6A940-76A6-917E-EF6C-B4F77ED473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619398EA-1C4A-BCB4-8CD1-E371C8334D4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13" y="2247979"/>
            <a:ext cx="4931607" cy="1427229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23032975-BB72-ED01-E9A9-90435D24676C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2331" y="1052311"/>
            <a:ext cx="2144240" cy="953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19037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ADDD7F-CD4A-465F-1CCF-29A53B07C3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Inhaltsplatzhalter 15">
            <a:extLst>
              <a:ext uri="{FF2B5EF4-FFF2-40B4-BE49-F238E27FC236}">
                <a16:creationId xmlns:a16="http://schemas.microsoft.com/office/drawing/2014/main" id="{C03B0684-EDF9-BF4F-6DF0-652BFCD359D4}"/>
              </a:ext>
            </a:extLst>
          </p:cNvPr>
          <p:cNvSpPr txBox="1">
            <a:spLocks/>
          </p:cNvSpPr>
          <p:nvPr/>
        </p:nvSpPr>
        <p:spPr>
          <a:xfrm>
            <a:off x="324524" y="1700808"/>
            <a:ext cx="5568949" cy="410368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How to diagonalize this </a:t>
            </a: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r>
              <a:rPr lang="en-US" b="0" dirty="0">
                <a:solidFill>
                  <a:schemeClr val="tx1"/>
                </a:solidFill>
              </a:rPr>
              <a:t>Seek a </a:t>
            </a:r>
            <a:r>
              <a:rPr lang="en-US" b="0" dirty="0" err="1">
                <a:solidFill>
                  <a:schemeClr val="tx1"/>
                </a:solidFill>
              </a:rPr>
              <a:t>Bogoliubov</a:t>
            </a:r>
            <a:r>
              <a:rPr lang="en-US" b="0" dirty="0">
                <a:solidFill>
                  <a:schemeClr val="tx1"/>
                </a:solidFill>
              </a:rPr>
              <a:t> transformation</a:t>
            </a: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r>
              <a:rPr lang="en-US" b="0" dirty="0">
                <a:solidFill>
                  <a:schemeClr val="tx1"/>
                </a:solidFill>
              </a:rPr>
              <a:t>That diagonalizes       to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1E04C98-C816-455D-B871-0C3064ACE8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10056687" cy="1224111"/>
          </a:xfrm>
        </p:spPr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r>
              <a:rPr lang="en-US" dirty="0"/>
              <a:t> &amp; </a:t>
            </a:r>
            <a:r>
              <a:rPr lang="en-US" dirty="0" err="1"/>
              <a:t>Bogoliubov</a:t>
            </a:r>
            <a:r>
              <a:rPr lang="en-US" dirty="0"/>
              <a:t> Transformation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AB84584-9415-B1C9-4342-1F957A241B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5A7ADBF-67F3-C7C4-79DC-31D8A45868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63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34E29A29-4ECF-29F9-2AC7-BEDAD4FEFC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EE56B6FF-952F-46F5-FAB0-D1A81B691B9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13" y="2247979"/>
            <a:ext cx="4931607" cy="1427229"/>
          </a:xfrm>
          <a:prstGeom prst="rect">
            <a:avLst/>
          </a:prstGeom>
        </p:spPr>
      </p:pic>
      <p:pic>
        <p:nvPicPr>
          <p:cNvPr id="33" name="Grafik 32">
            <a:extLst>
              <a:ext uri="{FF2B5EF4-FFF2-40B4-BE49-F238E27FC236}">
                <a16:creationId xmlns:a16="http://schemas.microsoft.com/office/drawing/2014/main" id="{FC183B67-AA50-E44E-CFFC-F88BA6B3F289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456" y="4653138"/>
            <a:ext cx="1803415" cy="677861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23CC0244-CA9B-6CE9-A536-14FC7244CF4F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002" y="5782914"/>
            <a:ext cx="198670" cy="187228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AD1BAA5B-ED34-4E7C-33F8-7330404C56B3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8914" y="5570146"/>
            <a:ext cx="4601186" cy="613198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F42FD323-0D05-F0CC-523E-D848B9F3C6F8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2331" y="1052311"/>
            <a:ext cx="2144240" cy="953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50836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3F862E-747F-9DEC-7E75-B910B16844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Inhaltsplatzhalter 15">
            <a:extLst>
              <a:ext uri="{FF2B5EF4-FFF2-40B4-BE49-F238E27FC236}">
                <a16:creationId xmlns:a16="http://schemas.microsoft.com/office/drawing/2014/main" id="{8A6ACE1D-CF27-8867-5F96-839796AC4139}"/>
              </a:ext>
            </a:extLst>
          </p:cNvPr>
          <p:cNvSpPr txBox="1">
            <a:spLocks/>
          </p:cNvSpPr>
          <p:nvPr/>
        </p:nvSpPr>
        <p:spPr>
          <a:xfrm>
            <a:off x="324524" y="1700808"/>
            <a:ext cx="5568949" cy="410368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How to diagonalize this </a:t>
            </a: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r>
              <a:rPr lang="en-US" b="0" dirty="0">
                <a:solidFill>
                  <a:schemeClr val="tx1"/>
                </a:solidFill>
              </a:rPr>
              <a:t>Idea: Diagonalize with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E8D7522-E6F1-5967-8DAE-65FF5C310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10056687" cy="1224111"/>
          </a:xfrm>
        </p:spPr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r>
              <a:rPr lang="en-US" dirty="0"/>
              <a:t> &amp; </a:t>
            </a:r>
            <a:r>
              <a:rPr lang="en-US" dirty="0" err="1"/>
              <a:t>Bogoliubov</a:t>
            </a:r>
            <a:r>
              <a:rPr lang="en-US" dirty="0"/>
              <a:t> Transformation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CCCCD50-5707-359C-8184-99D1F83140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C3A7017-BA92-315C-6FE5-B6685197AD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64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D79FE390-EDA6-A50D-8DB4-94A9147712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A4AFD966-8772-85B7-D3CC-424937A69E7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085" y="3469538"/>
            <a:ext cx="3216930" cy="612327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85D37A2C-ECB0-C10A-80AC-ACA60061D5D2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9332" y="2642056"/>
            <a:ext cx="1803415" cy="677861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998F2821-710A-9D0D-DE27-F70E95F58973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2331" y="1052311"/>
            <a:ext cx="2144240" cy="953788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0921CD20-9F76-BBB3-EF1C-18D8C9DB265D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10" y="2203848"/>
            <a:ext cx="4601186" cy="613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08466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99B32E-A838-D00F-8310-1678E4CB65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Inhaltsplatzhalter 15">
            <a:extLst>
              <a:ext uri="{FF2B5EF4-FFF2-40B4-BE49-F238E27FC236}">
                <a16:creationId xmlns:a16="http://schemas.microsoft.com/office/drawing/2014/main" id="{CF737755-8E4D-2140-1A6C-B6937C594978}"/>
              </a:ext>
            </a:extLst>
          </p:cNvPr>
          <p:cNvSpPr txBox="1">
            <a:spLocks/>
          </p:cNvSpPr>
          <p:nvPr/>
        </p:nvSpPr>
        <p:spPr>
          <a:xfrm>
            <a:off x="324524" y="1700808"/>
            <a:ext cx="5568949" cy="410368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How to diagonalize this </a:t>
            </a: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r>
              <a:rPr lang="en-US" b="0" dirty="0">
                <a:solidFill>
                  <a:schemeClr val="tx1"/>
                </a:solidFill>
              </a:rPr>
              <a:t>Idea: Diagonalize with</a:t>
            </a: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r>
              <a:rPr lang="en-US" b="0" dirty="0">
                <a:solidFill>
                  <a:schemeClr val="tx1"/>
                </a:solidFill>
              </a:rPr>
              <a:t>Since we need to preserve the commutation relations:</a:t>
            </a: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r>
              <a:rPr lang="en-US" b="0" dirty="0">
                <a:solidFill>
                  <a:schemeClr val="tx1"/>
                </a:solidFill>
              </a:rPr>
              <a:t>Or equivalently												  </a:t>
            </a:r>
          </a:p>
        </p:txBody>
      </p:sp>
      <p:pic>
        <p:nvPicPr>
          <p:cNvPr id="29" name="Grafik 28">
            <a:extLst>
              <a:ext uri="{FF2B5EF4-FFF2-40B4-BE49-F238E27FC236}">
                <a16:creationId xmlns:a16="http://schemas.microsoft.com/office/drawing/2014/main" id="{1CC4E6B5-7E39-14AB-233A-35210EB28B6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10" y="2203848"/>
            <a:ext cx="4601186" cy="61319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1F381927-CC79-8F5B-3167-24FA275B4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10056687" cy="1224111"/>
          </a:xfrm>
        </p:spPr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r>
              <a:rPr lang="en-US" dirty="0"/>
              <a:t> &amp; </a:t>
            </a:r>
            <a:r>
              <a:rPr lang="en-US" dirty="0" err="1"/>
              <a:t>Bogoliubov</a:t>
            </a:r>
            <a:r>
              <a:rPr lang="en-US" dirty="0"/>
              <a:t> Transformation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8F47979-7D98-B43B-8FB7-D9959D8C5F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12DDAFD-254E-2D5E-5531-8D56D10FD0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65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4902801C-DCF0-D402-BF88-6A0F31A3D4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37" name="Grafik 36">
            <a:extLst>
              <a:ext uri="{FF2B5EF4-FFF2-40B4-BE49-F238E27FC236}">
                <a16:creationId xmlns:a16="http://schemas.microsoft.com/office/drawing/2014/main" id="{B2B9FA2F-BF0E-C076-FCFA-52242FE73117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2331" y="1052311"/>
            <a:ext cx="2144240" cy="953788"/>
          </a:xfrm>
          <a:prstGeom prst="rect">
            <a:avLst/>
          </a:prstGeom>
        </p:spPr>
      </p:pic>
      <p:pic>
        <p:nvPicPr>
          <p:cNvPr id="33" name="Grafik 32">
            <a:extLst>
              <a:ext uri="{FF2B5EF4-FFF2-40B4-BE49-F238E27FC236}">
                <a16:creationId xmlns:a16="http://schemas.microsoft.com/office/drawing/2014/main" id="{11E46E8D-FD2B-264E-4994-A06B698C669D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9332" y="2642056"/>
            <a:ext cx="1803415" cy="677861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B4C3F70B-308B-6973-CD09-B9D1FFABB5CA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085" y="3469538"/>
            <a:ext cx="3216930" cy="612327"/>
          </a:xfrm>
          <a:prstGeom prst="rect">
            <a:avLst/>
          </a:prstGeom>
        </p:spPr>
      </p:pic>
      <p:sp>
        <p:nvSpPr>
          <p:cNvPr id="9" name="Multiplikationszeichen 8">
            <a:extLst>
              <a:ext uri="{FF2B5EF4-FFF2-40B4-BE49-F238E27FC236}">
                <a16:creationId xmlns:a16="http://schemas.microsoft.com/office/drawing/2014/main" id="{46077BF7-A24D-0D33-55EE-8ED145203766}"/>
              </a:ext>
            </a:extLst>
          </p:cNvPr>
          <p:cNvSpPr/>
          <p:nvPr/>
        </p:nvSpPr>
        <p:spPr>
          <a:xfrm>
            <a:off x="4295800" y="3377616"/>
            <a:ext cx="642154" cy="763220"/>
          </a:xfrm>
          <a:prstGeom prst="mathMultiply">
            <a:avLst>
              <a:gd name="adj1" fmla="val 1102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5" name="Grafik 34">
            <a:extLst>
              <a:ext uri="{FF2B5EF4-FFF2-40B4-BE49-F238E27FC236}">
                <a16:creationId xmlns:a16="http://schemas.microsoft.com/office/drawing/2014/main" id="{8F0C2C7E-99D6-3539-2FAC-3F6FB418F094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955" y="4827773"/>
            <a:ext cx="2005448" cy="658837"/>
          </a:xfrm>
          <a:prstGeom prst="rect">
            <a:avLst/>
          </a:prstGeom>
        </p:spPr>
      </p:pic>
      <p:pic>
        <p:nvPicPr>
          <p:cNvPr id="38" name="Grafik 37">
            <a:extLst>
              <a:ext uri="{FF2B5EF4-FFF2-40B4-BE49-F238E27FC236}">
                <a16:creationId xmlns:a16="http://schemas.microsoft.com/office/drawing/2014/main" id="{B2E93BE0-887C-B63A-2180-7C4D8726A1A6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419" y="3681274"/>
            <a:ext cx="2687239" cy="972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70962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0FD9AE-2F74-1EA5-6DBA-3F91D18880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Inhaltsplatzhalter 15">
            <a:extLst>
              <a:ext uri="{FF2B5EF4-FFF2-40B4-BE49-F238E27FC236}">
                <a16:creationId xmlns:a16="http://schemas.microsoft.com/office/drawing/2014/main" id="{80343C9A-9138-5743-65EF-8BF0F39AC5B4}"/>
              </a:ext>
            </a:extLst>
          </p:cNvPr>
          <p:cNvSpPr txBox="1">
            <a:spLocks/>
          </p:cNvSpPr>
          <p:nvPr/>
        </p:nvSpPr>
        <p:spPr>
          <a:xfrm>
            <a:off x="324524" y="1700808"/>
            <a:ext cx="5568949" cy="410368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How to diagonalize this </a:t>
            </a: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r>
              <a:rPr lang="en-US" b="0" dirty="0">
                <a:solidFill>
                  <a:schemeClr val="tx1"/>
                </a:solidFill>
              </a:rPr>
              <a:t>Idea: Diagonalize with</a:t>
            </a: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r>
              <a:rPr lang="en-US" b="0" dirty="0">
                <a:solidFill>
                  <a:schemeClr val="tx1"/>
                </a:solidFill>
              </a:rPr>
              <a:t>Since we need to preserve the commutation relations:</a:t>
            </a: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r>
              <a:rPr lang="en-US" b="0" dirty="0">
                <a:solidFill>
                  <a:schemeClr val="tx1"/>
                </a:solidFill>
              </a:rPr>
              <a:t>Or equivalently												  </a:t>
            </a:r>
          </a:p>
        </p:txBody>
      </p:sp>
      <p:pic>
        <p:nvPicPr>
          <p:cNvPr id="29" name="Grafik 28">
            <a:extLst>
              <a:ext uri="{FF2B5EF4-FFF2-40B4-BE49-F238E27FC236}">
                <a16:creationId xmlns:a16="http://schemas.microsoft.com/office/drawing/2014/main" id="{AF48A0EE-FD85-B778-2A9F-9D3498FCDAA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10" y="2203848"/>
            <a:ext cx="4601186" cy="61319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876711E7-F351-A661-9D8C-AE70AAFEEA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10056687" cy="1224111"/>
          </a:xfrm>
        </p:spPr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r>
              <a:rPr lang="en-US" dirty="0"/>
              <a:t> &amp; </a:t>
            </a:r>
            <a:r>
              <a:rPr lang="en-US" dirty="0" err="1"/>
              <a:t>Bogoliubov</a:t>
            </a:r>
            <a:r>
              <a:rPr lang="en-US" dirty="0"/>
              <a:t> Transformation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F79A289-A33C-E36E-306C-5D1CCF92F1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63C6915-8612-5897-4A71-5E7C46048D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66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49D2748B-FBD6-25C0-E7A1-FDB2C7F473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37" name="Grafik 36">
            <a:extLst>
              <a:ext uri="{FF2B5EF4-FFF2-40B4-BE49-F238E27FC236}">
                <a16:creationId xmlns:a16="http://schemas.microsoft.com/office/drawing/2014/main" id="{98E2702C-E9D8-CCDF-9371-37673F2AD0C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2331" y="1052311"/>
            <a:ext cx="2144240" cy="953788"/>
          </a:xfrm>
          <a:prstGeom prst="rect">
            <a:avLst/>
          </a:prstGeom>
        </p:spPr>
      </p:pic>
      <p:pic>
        <p:nvPicPr>
          <p:cNvPr id="33" name="Grafik 32">
            <a:extLst>
              <a:ext uri="{FF2B5EF4-FFF2-40B4-BE49-F238E27FC236}">
                <a16:creationId xmlns:a16="http://schemas.microsoft.com/office/drawing/2014/main" id="{997FFB29-9003-BE11-CD8F-A5A2F6A02234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9332" y="2642056"/>
            <a:ext cx="1803415" cy="677861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25F0575C-89E4-2752-392C-B69367DAC0E0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085" y="3469538"/>
            <a:ext cx="3216930" cy="612327"/>
          </a:xfrm>
          <a:prstGeom prst="rect">
            <a:avLst/>
          </a:prstGeom>
        </p:spPr>
      </p:pic>
      <p:sp>
        <p:nvSpPr>
          <p:cNvPr id="9" name="Multiplikationszeichen 8">
            <a:extLst>
              <a:ext uri="{FF2B5EF4-FFF2-40B4-BE49-F238E27FC236}">
                <a16:creationId xmlns:a16="http://schemas.microsoft.com/office/drawing/2014/main" id="{5D80047C-AB1F-4569-755B-05957BC8E517}"/>
              </a:ext>
            </a:extLst>
          </p:cNvPr>
          <p:cNvSpPr/>
          <p:nvPr/>
        </p:nvSpPr>
        <p:spPr>
          <a:xfrm>
            <a:off x="4295800" y="3377616"/>
            <a:ext cx="642154" cy="763220"/>
          </a:xfrm>
          <a:prstGeom prst="mathMultiply">
            <a:avLst>
              <a:gd name="adj1" fmla="val 1102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5" name="Grafik 34">
            <a:extLst>
              <a:ext uri="{FF2B5EF4-FFF2-40B4-BE49-F238E27FC236}">
                <a16:creationId xmlns:a16="http://schemas.microsoft.com/office/drawing/2014/main" id="{E43B3CF9-77B2-A645-A93B-75EEA7512E30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955" y="4827773"/>
            <a:ext cx="2005448" cy="658837"/>
          </a:xfrm>
          <a:prstGeom prst="rect">
            <a:avLst/>
          </a:prstGeom>
        </p:spPr>
      </p:pic>
      <p:pic>
        <p:nvPicPr>
          <p:cNvPr id="24" name="Grafik 23">
            <a:extLst>
              <a:ext uri="{FF2B5EF4-FFF2-40B4-BE49-F238E27FC236}">
                <a16:creationId xmlns:a16="http://schemas.microsoft.com/office/drawing/2014/main" id="{F3B456A9-42E6-D385-0C1E-CFCE59AF3CB8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7718" y="5751093"/>
            <a:ext cx="2188082" cy="250869"/>
          </a:xfrm>
          <a:prstGeom prst="rect">
            <a:avLst/>
          </a:prstGeom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id="{A7F841B5-CC8F-22E5-531B-85523D019B18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8681" y="5595746"/>
            <a:ext cx="1502629" cy="614965"/>
          </a:xfrm>
          <a:prstGeom prst="rect">
            <a:avLst/>
          </a:prstGeom>
        </p:spPr>
      </p:pic>
      <p:sp>
        <p:nvSpPr>
          <p:cNvPr id="36" name="Textfeld 35">
            <a:extLst>
              <a:ext uri="{FF2B5EF4-FFF2-40B4-BE49-F238E27FC236}">
                <a16:creationId xmlns:a16="http://schemas.microsoft.com/office/drawing/2014/main" id="{E02083D5-78A9-4DB3-0DA6-368FDCA23B4D}"/>
              </a:ext>
            </a:extLst>
          </p:cNvPr>
          <p:cNvSpPr txBox="1"/>
          <p:nvPr/>
        </p:nvSpPr>
        <p:spPr>
          <a:xfrm>
            <a:off x="6960096" y="5651927"/>
            <a:ext cx="38810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Thus it needs to be a pseudo unitary transformation</a:t>
            </a:r>
          </a:p>
        </p:txBody>
      </p:sp>
      <p:pic>
        <p:nvPicPr>
          <p:cNvPr id="38" name="Grafik 37">
            <a:extLst>
              <a:ext uri="{FF2B5EF4-FFF2-40B4-BE49-F238E27FC236}">
                <a16:creationId xmlns:a16="http://schemas.microsoft.com/office/drawing/2014/main" id="{3C191A66-B52A-2B0D-4386-03AD192911C9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419" y="3681274"/>
            <a:ext cx="2687239" cy="972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10858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BD1528-C5BF-991E-30D2-AFEFA4FDCB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Inhaltsplatzhalter 15">
            <a:extLst>
              <a:ext uri="{FF2B5EF4-FFF2-40B4-BE49-F238E27FC236}">
                <a16:creationId xmlns:a16="http://schemas.microsoft.com/office/drawing/2014/main" id="{BFCFDBBD-6C89-D38F-3490-B7A33EFBD8C3}"/>
              </a:ext>
            </a:extLst>
          </p:cNvPr>
          <p:cNvSpPr txBox="1">
            <a:spLocks/>
          </p:cNvSpPr>
          <p:nvPr/>
        </p:nvSpPr>
        <p:spPr>
          <a:xfrm>
            <a:off x="324524" y="1700808"/>
            <a:ext cx="5568949" cy="410368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How to diagonalize this </a:t>
            </a: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r>
              <a:rPr lang="en-US" b="0" dirty="0">
                <a:solidFill>
                  <a:schemeClr val="tx1"/>
                </a:solidFill>
              </a:rPr>
              <a:t>Idea: Diagonalize with</a:t>
            </a: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r>
              <a:rPr lang="en-US" b="0" dirty="0">
                <a:solidFill>
                  <a:schemeClr val="tx1"/>
                </a:solidFill>
              </a:rPr>
              <a:t>Since we need to preserve the commutation relations:</a:t>
            </a: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r>
              <a:rPr lang="en-US" b="0" dirty="0">
                <a:solidFill>
                  <a:schemeClr val="tx1"/>
                </a:solidFill>
              </a:rPr>
              <a:t>Or equivalently												  </a:t>
            </a:r>
          </a:p>
        </p:txBody>
      </p:sp>
      <p:pic>
        <p:nvPicPr>
          <p:cNvPr id="29" name="Grafik 28">
            <a:extLst>
              <a:ext uri="{FF2B5EF4-FFF2-40B4-BE49-F238E27FC236}">
                <a16:creationId xmlns:a16="http://schemas.microsoft.com/office/drawing/2014/main" id="{8A693915-8FD1-1E2B-92A4-3796803C11B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10" y="2203848"/>
            <a:ext cx="4601186" cy="61319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FE6BC828-AFE0-534C-D355-AD0D80DDB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10056687" cy="1224111"/>
          </a:xfrm>
        </p:spPr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r>
              <a:rPr lang="en-US" dirty="0"/>
              <a:t> &amp; </a:t>
            </a:r>
            <a:r>
              <a:rPr lang="en-US" dirty="0" err="1"/>
              <a:t>Bogoliubov</a:t>
            </a:r>
            <a:r>
              <a:rPr lang="en-US" dirty="0"/>
              <a:t> Transformation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3A6A1F6-5F85-B68F-D936-C74DD9DE61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91D18B1-7A52-9673-81D5-E5301ADAEC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67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DDC125E3-F2B2-EF08-5193-D88BCADA2D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37" name="Grafik 36">
            <a:extLst>
              <a:ext uri="{FF2B5EF4-FFF2-40B4-BE49-F238E27FC236}">
                <a16:creationId xmlns:a16="http://schemas.microsoft.com/office/drawing/2014/main" id="{60A23C04-6AC9-28D2-C411-195C4DF42FE4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2331" y="1052311"/>
            <a:ext cx="2144240" cy="953788"/>
          </a:xfrm>
          <a:prstGeom prst="rect">
            <a:avLst/>
          </a:prstGeom>
        </p:spPr>
      </p:pic>
      <p:pic>
        <p:nvPicPr>
          <p:cNvPr id="33" name="Grafik 32">
            <a:extLst>
              <a:ext uri="{FF2B5EF4-FFF2-40B4-BE49-F238E27FC236}">
                <a16:creationId xmlns:a16="http://schemas.microsoft.com/office/drawing/2014/main" id="{80BE3937-C5B9-2E0A-F424-F1C3D52D9AD7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9332" y="2642056"/>
            <a:ext cx="1803415" cy="677861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8C6AA409-FC8F-B555-87AF-26C3FAEC9D0E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085" y="3469538"/>
            <a:ext cx="3216930" cy="612327"/>
          </a:xfrm>
          <a:prstGeom prst="rect">
            <a:avLst/>
          </a:prstGeom>
        </p:spPr>
      </p:pic>
      <p:sp>
        <p:nvSpPr>
          <p:cNvPr id="9" name="Multiplikationszeichen 8">
            <a:extLst>
              <a:ext uri="{FF2B5EF4-FFF2-40B4-BE49-F238E27FC236}">
                <a16:creationId xmlns:a16="http://schemas.microsoft.com/office/drawing/2014/main" id="{2F5D2583-E24E-A450-EDA0-2A95E801FE60}"/>
              </a:ext>
            </a:extLst>
          </p:cNvPr>
          <p:cNvSpPr/>
          <p:nvPr/>
        </p:nvSpPr>
        <p:spPr>
          <a:xfrm>
            <a:off x="4295800" y="3377616"/>
            <a:ext cx="642154" cy="763220"/>
          </a:xfrm>
          <a:prstGeom prst="mathMultiply">
            <a:avLst>
              <a:gd name="adj1" fmla="val 1102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5" name="Grafik 34">
            <a:extLst>
              <a:ext uri="{FF2B5EF4-FFF2-40B4-BE49-F238E27FC236}">
                <a16:creationId xmlns:a16="http://schemas.microsoft.com/office/drawing/2014/main" id="{374D1821-1E3D-E9D9-C06F-2787B3D5D71C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955" y="4827773"/>
            <a:ext cx="2005448" cy="658837"/>
          </a:xfrm>
          <a:prstGeom prst="rect">
            <a:avLst/>
          </a:prstGeom>
        </p:spPr>
      </p:pic>
      <p:pic>
        <p:nvPicPr>
          <p:cNvPr id="24" name="Grafik 23">
            <a:extLst>
              <a:ext uri="{FF2B5EF4-FFF2-40B4-BE49-F238E27FC236}">
                <a16:creationId xmlns:a16="http://schemas.microsoft.com/office/drawing/2014/main" id="{AF1AC096-C7D5-3657-BD53-1D7BD1902CDA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7718" y="5751093"/>
            <a:ext cx="2188082" cy="250869"/>
          </a:xfrm>
          <a:prstGeom prst="rect">
            <a:avLst/>
          </a:prstGeom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id="{4B475FF6-515C-1E53-1920-702AA3CDA01A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8681" y="5595746"/>
            <a:ext cx="1502629" cy="614965"/>
          </a:xfrm>
          <a:prstGeom prst="rect">
            <a:avLst/>
          </a:prstGeom>
        </p:spPr>
      </p:pic>
      <p:sp>
        <p:nvSpPr>
          <p:cNvPr id="36" name="Textfeld 35">
            <a:extLst>
              <a:ext uri="{FF2B5EF4-FFF2-40B4-BE49-F238E27FC236}">
                <a16:creationId xmlns:a16="http://schemas.microsoft.com/office/drawing/2014/main" id="{3F3E27DB-3CDC-9B37-EA4E-A6FBD9F7F870}"/>
              </a:ext>
            </a:extLst>
          </p:cNvPr>
          <p:cNvSpPr txBox="1"/>
          <p:nvPr/>
        </p:nvSpPr>
        <p:spPr>
          <a:xfrm>
            <a:off x="6960096" y="5651927"/>
            <a:ext cx="38810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Thus it needs to be a pseudo unitary transformation</a:t>
            </a:r>
          </a:p>
        </p:txBody>
      </p:sp>
      <p:pic>
        <p:nvPicPr>
          <p:cNvPr id="38" name="Grafik 37">
            <a:extLst>
              <a:ext uri="{FF2B5EF4-FFF2-40B4-BE49-F238E27FC236}">
                <a16:creationId xmlns:a16="http://schemas.microsoft.com/office/drawing/2014/main" id="{D86F3448-213C-C83B-636F-AB8E84163E39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419" y="3681274"/>
            <a:ext cx="2687239" cy="972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73191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E09C6A-DAED-3F0C-E3D4-8B5A57C076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rafik 28">
            <a:extLst>
              <a:ext uri="{FF2B5EF4-FFF2-40B4-BE49-F238E27FC236}">
                <a16:creationId xmlns:a16="http://schemas.microsoft.com/office/drawing/2014/main" id="{64D2313B-A7B2-7A23-F9CC-9FBF202687C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10" y="2203848"/>
            <a:ext cx="4601186" cy="613198"/>
          </a:xfrm>
          <a:prstGeom prst="rect">
            <a:avLst/>
          </a:prstGeom>
        </p:spPr>
      </p:pic>
      <p:sp>
        <p:nvSpPr>
          <p:cNvPr id="14" name="Inhaltsplatzhalter 15">
            <a:extLst>
              <a:ext uri="{FF2B5EF4-FFF2-40B4-BE49-F238E27FC236}">
                <a16:creationId xmlns:a16="http://schemas.microsoft.com/office/drawing/2014/main" id="{3574BE2B-D046-24DE-E4B2-A6184B3D3CFD}"/>
              </a:ext>
            </a:extLst>
          </p:cNvPr>
          <p:cNvSpPr txBox="1">
            <a:spLocks/>
          </p:cNvSpPr>
          <p:nvPr/>
        </p:nvSpPr>
        <p:spPr>
          <a:xfrm>
            <a:off x="324524" y="1700808"/>
            <a:ext cx="5568949" cy="410368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How to diagonalize this </a:t>
            </a: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r>
              <a:rPr lang="en-US" b="0" dirty="0">
                <a:solidFill>
                  <a:schemeClr val="tx1"/>
                </a:solidFill>
              </a:rPr>
              <a:t>Need to preserve the commutation relations:</a:t>
            </a: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r>
              <a:rPr lang="en-US" b="0" dirty="0">
                <a:solidFill>
                  <a:schemeClr val="tx1"/>
                </a:solidFill>
              </a:rPr>
              <a:t>Or equivalently												 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4FA7245-0294-1662-1913-4E5510E790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10056687" cy="1224111"/>
          </a:xfrm>
        </p:spPr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r>
              <a:rPr lang="en-US" dirty="0"/>
              <a:t> &amp; </a:t>
            </a:r>
            <a:r>
              <a:rPr lang="en-US" dirty="0" err="1"/>
              <a:t>Bogoliubov</a:t>
            </a:r>
            <a:r>
              <a:rPr lang="en-US" dirty="0"/>
              <a:t> Transformation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CAFB8EA-F0AB-482A-AFC2-1766905E45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73D05C5-EB6C-19BE-35C3-D090CCE468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68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C332AAC5-67CB-69FB-A010-F96E56A113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37" name="Grafik 36">
            <a:extLst>
              <a:ext uri="{FF2B5EF4-FFF2-40B4-BE49-F238E27FC236}">
                <a16:creationId xmlns:a16="http://schemas.microsoft.com/office/drawing/2014/main" id="{46A73792-4B22-4A7E-87A7-D4900A124462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2331" y="1052311"/>
            <a:ext cx="2144240" cy="953788"/>
          </a:xfrm>
          <a:prstGeom prst="rect">
            <a:avLst/>
          </a:prstGeom>
        </p:spPr>
      </p:pic>
      <p:pic>
        <p:nvPicPr>
          <p:cNvPr id="33" name="Grafik 32">
            <a:extLst>
              <a:ext uri="{FF2B5EF4-FFF2-40B4-BE49-F238E27FC236}">
                <a16:creationId xmlns:a16="http://schemas.microsoft.com/office/drawing/2014/main" id="{2319EC76-F6F5-C262-1EF9-B90EA7008681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9332" y="2642056"/>
            <a:ext cx="1803415" cy="677861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FFF809DA-E2C3-E1A4-16F1-1BD80845E83E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419" y="3681274"/>
            <a:ext cx="2687239" cy="972817"/>
          </a:xfrm>
          <a:prstGeom prst="rect">
            <a:avLst/>
          </a:prstGeom>
        </p:spPr>
      </p:pic>
      <p:pic>
        <p:nvPicPr>
          <p:cNvPr id="35" name="Grafik 34">
            <a:extLst>
              <a:ext uri="{FF2B5EF4-FFF2-40B4-BE49-F238E27FC236}">
                <a16:creationId xmlns:a16="http://schemas.microsoft.com/office/drawing/2014/main" id="{5CA679EA-F4E9-0EA9-5539-AA704B342B4D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409" y="3465887"/>
            <a:ext cx="2005448" cy="658837"/>
          </a:xfrm>
          <a:prstGeom prst="rect">
            <a:avLst/>
          </a:prstGeom>
        </p:spPr>
      </p:pic>
      <p:pic>
        <p:nvPicPr>
          <p:cNvPr id="24" name="Grafik 23">
            <a:extLst>
              <a:ext uri="{FF2B5EF4-FFF2-40B4-BE49-F238E27FC236}">
                <a16:creationId xmlns:a16="http://schemas.microsoft.com/office/drawing/2014/main" id="{73B45FE0-25F0-5C20-721B-0AA2CCBB51F4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5927" y="4570359"/>
            <a:ext cx="2188082" cy="250869"/>
          </a:xfrm>
          <a:prstGeom prst="rect">
            <a:avLst/>
          </a:prstGeom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id="{2888CEB6-5CEE-E132-6EBF-8FBFF706B2F3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3371" y="4285876"/>
            <a:ext cx="1502629" cy="614965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848674F7-FAD2-6929-2CEF-C51E383D50A8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2148" y="5133804"/>
            <a:ext cx="3556746" cy="298186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EDC96D39-523B-6947-3C09-1D694F10261A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3051" y="5062997"/>
            <a:ext cx="2009057" cy="614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97035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2FBDE1-D480-BF3A-6175-328CC21C33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Inhaltsplatzhalter 15">
            <a:extLst>
              <a:ext uri="{FF2B5EF4-FFF2-40B4-BE49-F238E27FC236}">
                <a16:creationId xmlns:a16="http://schemas.microsoft.com/office/drawing/2014/main" id="{DF9354E1-3427-9984-A884-0184C60F6AF6}"/>
              </a:ext>
            </a:extLst>
          </p:cNvPr>
          <p:cNvSpPr txBox="1">
            <a:spLocks/>
          </p:cNvSpPr>
          <p:nvPr/>
        </p:nvSpPr>
        <p:spPr>
          <a:xfrm>
            <a:off x="324524" y="1700808"/>
            <a:ext cx="5568949" cy="410368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How to diagonalize this </a:t>
            </a: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r>
              <a:rPr lang="en-US" b="0" dirty="0">
                <a:solidFill>
                  <a:schemeClr val="tx1"/>
                </a:solidFill>
              </a:rPr>
              <a:t>What we need to solve</a:t>
            </a: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r>
              <a:rPr lang="en-US" b="0" dirty="0">
                <a:solidFill>
                  <a:schemeClr val="tx1"/>
                </a:solidFill>
              </a:rPr>
              <a:t>Such that</a:t>
            </a: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r>
              <a:rPr lang="en-US" b="0" dirty="0">
                <a:solidFill>
                  <a:schemeClr val="tx1"/>
                </a:solidFill>
              </a:rPr>
              <a:t>											 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74FDD8F-EB8D-6876-7776-0318FDF020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10056687" cy="1224111"/>
          </a:xfrm>
        </p:spPr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r>
              <a:rPr lang="en-US" dirty="0"/>
              <a:t> &amp; </a:t>
            </a:r>
            <a:r>
              <a:rPr lang="en-US" dirty="0" err="1"/>
              <a:t>Bogoliubov</a:t>
            </a:r>
            <a:r>
              <a:rPr lang="en-US" dirty="0"/>
              <a:t> Transformation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0CB6954-C332-80FB-EFCB-64D44CE414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BC250BB-92C7-93A2-13D5-E4E7794E5D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69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B89BA48E-C294-D757-1168-42C7C5C304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37" name="Grafik 36">
            <a:extLst>
              <a:ext uri="{FF2B5EF4-FFF2-40B4-BE49-F238E27FC236}">
                <a16:creationId xmlns:a16="http://schemas.microsoft.com/office/drawing/2014/main" id="{15CC21BB-581D-7ACE-0AF9-33AEC385B3D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2331" y="1052311"/>
            <a:ext cx="2144240" cy="953788"/>
          </a:xfrm>
          <a:prstGeom prst="rect">
            <a:avLst/>
          </a:prstGeom>
        </p:spPr>
      </p:pic>
      <p:pic>
        <p:nvPicPr>
          <p:cNvPr id="33" name="Grafik 32">
            <a:extLst>
              <a:ext uri="{FF2B5EF4-FFF2-40B4-BE49-F238E27FC236}">
                <a16:creationId xmlns:a16="http://schemas.microsoft.com/office/drawing/2014/main" id="{26E8F725-B423-71D3-AC4B-A91256BE5051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9332" y="2642056"/>
            <a:ext cx="1803415" cy="677861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CBCF9A70-BB99-A74C-8CDA-D9320046C14F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419" y="3681274"/>
            <a:ext cx="2687239" cy="972817"/>
          </a:xfrm>
          <a:prstGeom prst="rect">
            <a:avLst/>
          </a:prstGeom>
        </p:spPr>
      </p:pic>
      <p:pic>
        <p:nvPicPr>
          <p:cNvPr id="35" name="Grafik 34">
            <a:extLst>
              <a:ext uri="{FF2B5EF4-FFF2-40B4-BE49-F238E27FC236}">
                <a16:creationId xmlns:a16="http://schemas.microsoft.com/office/drawing/2014/main" id="{D77D8F01-FB2A-89F3-9A54-53AF679B2A08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4571" y="5589543"/>
            <a:ext cx="2005448" cy="658837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BA10E0F2-398C-5602-93F8-DB7788EFC379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9332" y="4770496"/>
            <a:ext cx="2009057" cy="614091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E9096F4B-E561-5BE7-B1B2-53AFE348ACB7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093" y="3581704"/>
            <a:ext cx="5044450" cy="1035674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598AA2E2-FC75-F7B0-BD14-80A50385D021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92" y="5383105"/>
            <a:ext cx="3159264" cy="586519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28A7AB98-B418-E97C-8BD5-B36F45A9C7E5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476" y="2128398"/>
            <a:ext cx="3931121" cy="612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2177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2F43BB-0C1B-26D9-A373-832E44864F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DDAD82-03D7-55D6-63FE-56AF2DFA0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8112471" cy="1224111"/>
          </a:xfrm>
        </p:spPr>
        <p:txBody>
          <a:bodyPr/>
          <a:lstStyle/>
          <a:p>
            <a:r>
              <a:rPr lang="en-US" dirty="0"/>
              <a:t>Heisenberg Theory of Ferromagnetism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51960FA-719F-2E55-609D-B9B7631130D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/>
              <a:t>Groundstate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An eigenstate, with the eigenenergy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01E8BA9-9B0C-882B-D398-0C962B0BAE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 err="1"/>
              <a:t>Magnons</a:t>
            </a:r>
            <a:r>
              <a:rPr lang="de-DE" dirty="0"/>
              <a:t> in Ferromagnets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4A8C33B-3A8A-3623-9D83-2A81EC4281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7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55B28643-B7E4-CDDD-9DCE-535878AFFE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17.12.2024</a:t>
            </a:r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E41371C9-C707-E3B9-E85F-876258ADA40C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26" y="2424345"/>
            <a:ext cx="2168381" cy="254476"/>
          </a:xfrm>
          <a:prstGeom prst="rect">
            <a:avLst/>
          </a:prstGeom>
        </p:spPr>
      </p:pic>
      <p:pic>
        <p:nvPicPr>
          <p:cNvPr id="116" name="Grafik 115">
            <a:extLst>
              <a:ext uri="{FF2B5EF4-FFF2-40B4-BE49-F238E27FC236}">
                <a16:creationId xmlns:a16="http://schemas.microsoft.com/office/drawing/2014/main" id="{81F58F03-F217-8BCB-F5D3-E6770AC615C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28" y="4143443"/>
            <a:ext cx="6363739" cy="1127290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0199A906-B33A-58EB-041B-47B60CD4DD8F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5693" y="3653208"/>
            <a:ext cx="269714" cy="213333"/>
          </a:xfrm>
          <a:prstGeom prst="rect">
            <a:avLst/>
          </a:prstGeom>
        </p:spPr>
      </p:pic>
      <p:sp>
        <p:nvSpPr>
          <p:cNvPr id="29" name="Textfeld 28">
            <a:extLst>
              <a:ext uri="{FF2B5EF4-FFF2-40B4-BE49-F238E27FC236}">
                <a16:creationId xmlns:a16="http://schemas.microsoft.com/office/drawing/2014/main" id="{271CE96F-82F0-985D-2389-C45F17DB4547}"/>
              </a:ext>
            </a:extLst>
          </p:cNvPr>
          <p:cNvSpPr txBox="1"/>
          <p:nvPr/>
        </p:nvSpPr>
        <p:spPr>
          <a:xfrm>
            <a:off x="7787959" y="3565079"/>
            <a:ext cx="31733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W.Heisenberg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Z.Physik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49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619-636, (1928)</a:t>
            </a:r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8E8FFE57-39B4-C1AA-F0F0-631B3057AFF5}"/>
              </a:ext>
            </a:extLst>
          </p:cNvPr>
          <p:cNvCxnSpPr>
            <a:cxnSpLocks/>
          </p:cNvCxnSpPr>
          <p:nvPr/>
        </p:nvCxnSpPr>
        <p:spPr>
          <a:xfrm flipV="1">
            <a:off x="8112224" y="26064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D1EFDEC2-AB23-1A36-1599-547741DBC0D7}"/>
              </a:ext>
            </a:extLst>
          </p:cNvPr>
          <p:cNvCxnSpPr>
            <a:cxnSpLocks/>
          </p:cNvCxnSpPr>
          <p:nvPr/>
        </p:nvCxnSpPr>
        <p:spPr>
          <a:xfrm flipV="1">
            <a:off x="8616280" y="26064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D8EDFD79-F854-6909-6CFA-FC9D4EA328AD}"/>
              </a:ext>
            </a:extLst>
          </p:cNvPr>
          <p:cNvCxnSpPr>
            <a:cxnSpLocks/>
          </p:cNvCxnSpPr>
          <p:nvPr/>
        </p:nvCxnSpPr>
        <p:spPr>
          <a:xfrm flipV="1">
            <a:off x="9192344" y="26064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217EFD2A-DA7C-D7B5-662C-22517CEC497B}"/>
              </a:ext>
            </a:extLst>
          </p:cNvPr>
          <p:cNvCxnSpPr>
            <a:cxnSpLocks/>
          </p:cNvCxnSpPr>
          <p:nvPr/>
        </p:nvCxnSpPr>
        <p:spPr>
          <a:xfrm flipV="1">
            <a:off x="9696400" y="26064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" name="Grafik 80">
            <a:extLst>
              <a:ext uri="{FF2B5EF4-FFF2-40B4-BE49-F238E27FC236}">
                <a16:creationId xmlns:a16="http://schemas.microsoft.com/office/drawing/2014/main" id="{2DA6C7DA-E45C-4A06-39E5-1D821B74EE41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3913" y="276586"/>
            <a:ext cx="375959" cy="246316"/>
          </a:xfrm>
          <a:prstGeom prst="rect">
            <a:avLst/>
          </a:prstGeom>
        </p:spPr>
      </p:pic>
      <p:pic>
        <p:nvPicPr>
          <p:cNvPr id="70" name="Grafik 69">
            <a:extLst>
              <a:ext uri="{FF2B5EF4-FFF2-40B4-BE49-F238E27FC236}">
                <a16:creationId xmlns:a16="http://schemas.microsoft.com/office/drawing/2014/main" id="{A0A3E2D0-4624-6F66-8B8E-0460D3BFEB52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7432" y="746017"/>
            <a:ext cx="85333" cy="167619"/>
          </a:xfrm>
          <a:prstGeom prst="rect">
            <a:avLst/>
          </a:prstGeom>
        </p:spPr>
      </p:pic>
      <p:pic>
        <p:nvPicPr>
          <p:cNvPr id="75" name="Grafik 74">
            <a:extLst>
              <a:ext uri="{FF2B5EF4-FFF2-40B4-BE49-F238E27FC236}">
                <a16:creationId xmlns:a16="http://schemas.microsoft.com/office/drawing/2014/main" id="{78FAC5E8-0BCE-F8A5-660C-991EDD725DA7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4812" y="746017"/>
            <a:ext cx="104572" cy="168620"/>
          </a:xfrm>
          <a:prstGeom prst="rect">
            <a:avLst/>
          </a:prstGeom>
        </p:spPr>
      </p:pic>
      <p:pic>
        <p:nvPicPr>
          <p:cNvPr id="77" name="Grafik 76">
            <a:extLst>
              <a:ext uri="{FF2B5EF4-FFF2-40B4-BE49-F238E27FC236}">
                <a16:creationId xmlns:a16="http://schemas.microsoft.com/office/drawing/2014/main" id="{66AE12DF-C63C-0D9A-9CC2-C3561C52F7B5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5572" y="746016"/>
            <a:ext cx="109254" cy="174752"/>
          </a:xfrm>
          <a:prstGeom prst="rect">
            <a:avLst/>
          </a:prstGeom>
        </p:spPr>
      </p:pic>
      <p:pic>
        <p:nvPicPr>
          <p:cNvPr id="79" name="Grafik 78">
            <a:extLst>
              <a:ext uri="{FF2B5EF4-FFF2-40B4-BE49-F238E27FC236}">
                <a16:creationId xmlns:a16="http://schemas.microsoft.com/office/drawing/2014/main" id="{E3DE2B2C-36A6-E456-DA45-5D089A9E7CB7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9234" y="756221"/>
            <a:ext cx="117058" cy="171686"/>
          </a:xfrm>
          <a:prstGeom prst="rect">
            <a:avLst/>
          </a:prstGeom>
        </p:spPr>
      </p:pic>
      <p:pic>
        <p:nvPicPr>
          <p:cNvPr id="83" name="Grafik 82" descr="DNA Silhouette">
            <a:extLst>
              <a:ext uri="{FF2B5EF4-FFF2-40B4-BE49-F238E27FC236}">
                <a16:creationId xmlns:a16="http://schemas.microsoft.com/office/drawing/2014/main" id="{CBD9DED7-B4DC-BC1E-F49B-4CBBBDABFCA4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 rot="5400000">
            <a:off x="8782688" y="275133"/>
            <a:ext cx="246316" cy="576064"/>
          </a:xfrm>
          <a:prstGeom prst="rect">
            <a:avLst/>
          </a:prstGeom>
        </p:spPr>
      </p:pic>
      <p:cxnSp>
        <p:nvCxnSpPr>
          <p:cNvPr id="67" name="Gerade Verbindung mit Pfeil 66">
            <a:extLst>
              <a:ext uri="{FF2B5EF4-FFF2-40B4-BE49-F238E27FC236}">
                <a16:creationId xmlns:a16="http://schemas.microsoft.com/office/drawing/2014/main" id="{BD3C9A1C-E1CF-5956-F86F-84F7D18322E1}"/>
              </a:ext>
            </a:extLst>
          </p:cNvPr>
          <p:cNvCxnSpPr>
            <a:cxnSpLocks/>
          </p:cNvCxnSpPr>
          <p:nvPr/>
        </p:nvCxnSpPr>
        <p:spPr>
          <a:xfrm flipV="1">
            <a:off x="6784752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Gerade Verbindung mit Pfeil 67">
            <a:extLst>
              <a:ext uri="{FF2B5EF4-FFF2-40B4-BE49-F238E27FC236}">
                <a16:creationId xmlns:a16="http://schemas.microsoft.com/office/drawing/2014/main" id="{AF93C642-599C-2C81-FE92-FC4015D59731}"/>
              </a:ext>
            </a:extLst>
          </p:cNvPr>
          <p:cNvCxnSpPr>
            <a:cxnSpLocks/>
          </p:cNvCxnSpPr>
          <p:nvPr/>
        </p:nvCxnSpPr>
        <p:spPr>
          <a:xfrm flipV="1">
            <a:off x="7072784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Gerade Verbindung mit Pfeil 68">
            <a:extLst>
              <a:ext uri="{FF2B5EF4-FFF2-40B4-BE49-F238E27FC236}">
                <a16:creationId xmlns:a16="http://schemas.microsoft.com/office/drawing/2014/main" id="{1E738227-9F5C-60D2-17FB-9CF7236A9EF0}"/>
              </a:ext>
            </a:extLst>
          </p:cNvPr>
          <p:cNvCxnSpPr>
            <a:cxnSpLocks/>
          </p:cNvCxnSpPr>
          <p:nvPr/>
        </p:nvCxnSpPr>
        <p:spPr>
          <a:xfrm flipV="1">
            <a:off x="7360816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Gerade Verbindung mit Pfeil 70">
            <a:extLst>
              <a:ext uri="{FF2B5EF4-FFF2-40B4-BE49-F238E27FC236}">
                <a16:creationId xmlns:a16="http://schemas.microsoft.com/office/drawing/2014/main" id="{730416CE-01EC-8475-4C3C-0C173A037B02}"/>
              </a:ext>
            </a:extLst>
          </p:cNvPr>
          <p:cNvCxnSpPr>
            <a:cxnSpLocks/>
          </p:cNvCxnSpPr>
          <p:nvPr/>
        </p:nvCxnSpPr>
        <p:spPr>
          <a:xfrm flipV="1">
            <a:off x="7648848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Gerade Verbindung mit Pfeil 71">
            <a:extLst>
              <a:ext uri="{FF2B5EF4-FFF2-40B4-BE49-F238E27FC236}">
                <a16:creationId xmlns:a16="http://schemas.microsoft.com/office/drawing/2014/main" id="{1C12BBF3-BD62-DBB5-315B-DBDD7859785F}"/>
              </a:ext>
            </a:extLst>
          </p:cNvPr>
          <p:cNvCxnSpPr>
            <a:cxnSpLocks/>
          </p:cNvCxnSpPr>
          <p:nvPr/>
        </p:nvCxnSpPr>
        <p:spPr>
          <a:xfrm flipV="1">
            <a:off x="7936880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Gerade Verbindung mit Pfeil 72">
            <a:extLst>
              <a:ext uri="{FF2B5EF4-FFF2-40B4-BE49-F238E27FC236}">
                <a16:creationId xmlns:a16="http://schemas.microsoft.com/office/drawing/2014/main" id="{74C83D6E-1331-FB0F-BCAA-14E1757216A5}"/>
              </a:ext>
            </a:extLst>
          </p:cNvPr>
          <p:cNvCxnSpPr>
            <a:cxnSpLocks/>
          </p:cNvCxnSpPr>
          <p:nvPr/>
        </p:nvCxnSpPr>
        <p:spPr>
          <a:xfrm flipV="1">
            <a:off x="8224912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Gerade Verbindung mit Pfeil 73">
            <a:extLst>
              <a:ext uri="{FF2B5EF4-FFF2-40B4-BE49-F238E27FC236}">
                <a16:creationId xmlns:a16="http://schemas.microsoft.com/office/drawing/2014/main" id="{791D15D5-53B3-8244-4CE7-08C1ADE27D43}"/>
              </a:ext>
            </a:extLst>
          </p:cNvPr>
          <p:cNvCxnSpPr>
            <a:cxnSpLocks/>
          </p:cNvCxnSpPr>
          <p:nvPr/>
        </p:nvCxnSpPr>
        <p:spPr>
          <a:xfrm flipV="1">
            <a:off x="8512944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Gerade Verbindung mit Pfeil 75">
            <a:extLst>
              <a:ext uri="{FF2B5EF4-FFF2-40B4-BE49-F238E27FC236}">
                <a16:creationId xmlns:a16="http://schemas.microsoft.com/office/drawing/2014/main" id="{BB3342CC-73A1-3CC3-BCAA-B79D89EC1EB5}"/>
              </a:ext>
            </a:extLst>
          </p:cNvPr>
          <p:cNvCxnSpPr>
            <a:cxnSpLocks/>
          </p:cNvCxnSpPr>
          <p:nvPr/>
        </p:nvCxnSpPr>
        <p:spPr>
          <a:xfrm flipV="1">
            <a:off x="8800976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Gerade Verbindung mit Pfeil 77">
            <a:extLst>
              <a:ext uri="{FF2B5EF4-FFF2-40B4-BE49-F238E27FC236}">
                <a16:creationId xmlns:a16="http://schemas.microsoft.com/office/drawing/2014/main" id="{4D18CD28-D9F8-AED4-DF95-337E58C38610}"/>
              </a:ext>
            </a:extLst>
          </p:cNvPr>
          <p:cNvCxnSpPr>
            <a:cxnSpLocks/>
          </p:cNvCxnSpPr>
          <p:nvPr/>
        </p:nvCxnSpPr>
        <p:spPr>
          <a:xfrm flipV="1">
            <a:off x="9089008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Gerade Verbindung mit Pfeil 79">
            <a:extLst>
              <a:ext uri="{FF2B5EF4-FFF2-40B4-BE49-F238E27FC236}">
                <a16:creationId xmlns:a16="http://schemas.microsoft.com/office/drawing/2014/main" id="{3659ACE3-DC5E-401E-F7C4-51B1CCD4597F}"/>
              </a:ext>
            </a:extLst>
          </p:cNvPr>
          <p:cNvCxnSpPr>
            <a:cxnSpLocks/>
          </p:cNvCxnSpPr>
          <p:nvPr/>
        </p:nvCxnSpPr>
        <p:spPr>
          <a:xfrm flipV="1">
            <a:off x="9377040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Gerade Verbindung mit Pfeil 81">
            <a:extLst>
              <a:ext uri="{FF2B5EF4-FFF2-40B4-BE49-F238E27FC236}">
                <a16:creationId xmlns:a16="http://schemas.microsoft.com/office/drawing/2014/main" id="{55438ACA-F0C3-E846-7669-CDA703A28038}"/>
              </a:ext>
            </a:extLst>
          </p:cNvPr>
          <p:cNvCxnSpPr>
            <a:cxnSpLocks/>
          </p:cNvCxnSpPr>
          <p:nvPr/>
        </p:nvCxnSpPr>
        <p:spPr>
          <a:xfrm flipV="1">
            <a:off x="9665072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Gerade Verbindung mit Pfeil 83">
            <a:extLst>
              <a:ext uri="{FF2B5EF4-FFF2-40B4-BE49-F238E27FC236}">
                <a16:creationId xmlns:a16="http://schemas.microsoft.com/office/drawing/2014/main" id="{F0E4208D-DD38-0170-0712-2C548B39EDBC}"/>
              </a:ext>
            </a:extLst>
          </p:cNvPr>
          <p:cNvCxnSpPr>
            <a:cxnSpLocks/>
          </p:cNvCxnSpPr>
          <p:nvPr/>
        </p:nvCxnSpPr>
        <p:spPr>
          <a:xfrm flipV="1">
            <a:off x="9953104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Gerade Verbindung mit Pfeil 84">
            <a:extLst>
              <a:ext uri="{FF2B5EF4-FFF2-40B4-BE49-F238E27FC236}">
                <a16:creationId xmlns:a16="http://schemas.microsoft.com/office/drawing/2014/main" id="{676A40A1-EEA8-AC6A-18CD-082140167AC6}"/>
              </a:ext>
            </a:extLst>
          </p:cNvPr>
          <p:cNvCxnSpPr>
            <a:cxnSpLocks/>
          </p:cNvCxnSpPr>
          <p:nvPr/>
        </p:nvCxnSpPr>
        <p:spPr>
          <a:xfrm flipV="1">
            <a:off x="10241136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Gerade Verbindung mit Pfeil 85">
            <a:extLst>
              <a:ext uri="{FF2B5EF4-FFF2-40B4-BE49-F238E27FC236}">
                <a16:creationId xmlns:a16="http://schemas.microsoft.com/office/drawing/2014/main" id="{9C4AC7A7-F9B3-394E-A2F3-1FA6AFF1DD53}"/>
              </a:ext>
            </a:extLst>
          </p:cNvPr>
          <p:cNvCxnSpPr>
            <a:cxnSpLocks/>
          </p:cNvCxnSpPr>
          <p:nvPr/>
        </p:nvCxnSpPr>
        <p:spPr>
          <a:xfrm flipV="1">
            <a:off x="10529168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Gerade Verbindung mit Pfeil 86">
            <a:extLst>
              <a:ext uri="{FF2B5EF4-FFF2-40B4-BE49-F238E27FC236}">
                <a16:creationId xmlns:a16="http://schemas.microsoft.com/office/drawing/2014/main" id="{1E2A427C-2877-1C2A-E0B6-1A5183C81618}"/>
              </a:ext>
            </a:extLst>
          </p:cNvPr>
          <p:cNvCxnSpPr>
            <a:cxnSpLocks/>
          </p:cNvCxnSpPr>
          <p:nvPr/>
        </p:nvCxnSpPr>
        <p:spPr>
          <a:xfrm flipV="1">
            <a:off x="10817200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Gerade Verbindung mit Pfeil 87">
            <a:extLst>
              <a:ext uri="{FF2B5EF4-FFF2-40B4-BE49-F238E27FC236}">
                <a16:creationId xmlns:a16="http://schemas.microsoft.com/office/drawing/2014/main" id="{1BB870C6-FAE8-F562-5FA5-0B5D883550B0}"/>
              </a:ext>
            </a:extLst>
          </p:cNvPr>
          <p:cNvCxnSpPr>
            <a:cxnSpLocks/>
          </p:cNvCxnSpPr>
          <p:nvPr/>
        </p:nvCxnSpPr>
        <p:spPr>
          <a:xfrm flipV="1">
            <a:off x="11105232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Gerade Verbindung mit Pfeil 88">
            <a:extLst>
              <a:ext uri="{FF2B5EF4-FFF2-40B4-BE49-F238E27FC236}">
                <a16:creationId xmlns:a16="http://schemas.microsoft.com/office/drawing/2014/main" id="{37D540ED-48D3-A875-CE27-0E7B31075D8A}"/>
              </a:ext>
            </a:extLst>
          </p:cNvPr>
          <p:cNvCxnSpPr>
            <a:cxnSpLocks/>
          </p:cNvCxnSpPr>
          <p:nvPr/>
        </p:nvCxnSpPr>
        <p:spPr>
          <a:xfrm flipV="1">
            <a:off x="11393264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Gerade Verbindung mit Pfeil 89">
            <a:extLst>
              <a:ext uri="{FF2B5EF4-FFF2-40B4-BE49-F238E27FC236}">
                <a16:creationId xmlns:a16="http://schemas.microsoft.com/office/drawing/2014/main" id="{E3908283-E201-FBB4-090B-A4746F13FAB5}"/>
              </a:ext>
            </a:extLst>
          </p:cNvPr>
          <p:cNvCxnSpPr>
            <a:cxnSpLocks/>
          </p:cNvCxnSpPr>
          <p:nvPr/>
        </p:nvCxnSpPr>
        <p:spPr>
          <a:xfrm flipV="1">
            <a:off x="11681296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1" name="Grafik 90">
            <a:extLst>
              <a:ext uri="{FF2B5EF4-FFF2-40B4-BE49-F238E27FC236}">
                <a16:creationId xmlns:a16="http://schemas.microsoft.com/office/drawing/2014/main" id="{51F31F77-4B91-7852-4FE1-9231CBAD57E0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26" y="5406520"/>
            <a:ext cx="239238" cy="254476"/>
          </a:xfrm>
          <a:prstGeom prst="rect">
            <a:avLst/>
          </a:prstGeom>
        </p:spPr>
      </p:pic>
      <p:cxnSp>
        <p:nvCxnSpPr>
          <p:cNvPr id="98" name="Gerader Verbinder 97">
            <a:extLst>
              <a:ext uri="{FF2B5EF4-FFF2-40B4-BE49-F238E27FC236}">
                <a16:creationId xmlns:a16="http://schemas.microsoft.com/office/drawing/2014/main" id="{93D67B97-039F-C131-FF8A-0BC1A7E8595F}"/>
              </a:ext>
            </a:extLst>
          </p:cNvPr>
          <p:cNvCxnSpPr>
            <a:cxnSpLocks/>
          </p:cNvCxnSpPr>
          <p:nvPr/>
        </p:nvCxnSpPr>
        <p:spPr>
          <a:xfrm flipV="1">
            <a:off x="2989901" y="4680326"/>
            <a:ext cx="815792" cy="199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Gerader Verbinder 98">
            <a:extLst>
              <a:ext uri="{FF2B5EF4-FFF2-40B4-BE49-F238E27FC236}">
                <a16:creationId xmlns:a16="http://schemas.microsoft.com/office/drawing/2014/main" id="{69F1C8BF-B752-651D-F62E-2CC244A9AC04}"/>
              </a:ext>
            </a:extLst>
          </p:cNvPr>
          <p:cNvCxnSpPr>
            <a:cxnSpLocks/>
          </p:cNvCxnSpPr>
          <p:nvPr/>
        </p:nvCxnSpPr>
        <p:spPr>
          <a:xfrm>
            <a:off x="4130497" y="4680326"/>
            <a:ext cx="93610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Gerader Verbinder 99">
            <a:extLst>
              <a:ext uri="{FF2B5EF4-FFF2-40B4-BE49-F238E27FC236}">
                <a16:creationId xmlns:a16="http://schemas.microsoft.com/office/drawing/2014/main" id="{E2165745-8C38-4FA2-7B74-C3649A07DE2F}"/>
              </a:ext>
            </a:extLst>
          </p:cNvPr>
          <p:cNvCxnSpPr>
            <a:cxnSpLocks/>
          </p:cNvCxnSpPr>
          <p:nvPr/>
        </p:nvCxnSpPr>
        <p:spPr>
          <a:xfrm>
            <a:off x="1343472" y="5406520"/>
            <a:ext cx="187042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rafik 3" descr="DNA Silhouette">
            <a:extLst>
              <a:ext uri="{FF2B5EF4-FFF2-40B4-BE49-F238E27FC236}">
                <a16:creationId xmlns:a16="http://schemas.microsoft.com/office/drawing/2014/main" id="{77318C64-8D25-C499-EABF-6F6ED84C0B99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 rot="5400000">
            <a:off x="8241094" y="311136"/>
            <a:ext cx="246316" cy="504057"/>
          </a:xfrm>
          <a:prstGeom prst="rect">
            <a:avLst/>
          </a:prstGeom>
        </p:spPr>
      </p:pic>
      <p:pic>
        <p:nvPicPr>
          <p:cNvPr id="8" name="Grafik 7" descr="DNA Silhouette">
            <a:extLst>
              <a:ext uri="{FF2B5EF4-FFF2-40B4-BE49-F238E27FC236}">
                <a16:creationId xmlns:a16="http://schemas.microsoft.com/office/drawing/2014/main" id="{628D4CEF-5D3C-E8F4-4EC0-0525D9DD0491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 rot="5400000">
            <a:off x="9321215" y="311136"/>
            <a:ext cx="246316" cy="504057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40AC3FAE-3E93-B746-BB4F-3C19329F68E1}"/>
              </a:ext>
            </a:extLst>
          </p:cNvPr>
          <p:cNvSpPr/>
          <p:nvPr/>
        </p:nvSpPr>
        <p:spPr>
          <a:xfrm>
            <a:off x="8130968" y="499170"/>
            <a:ext cx="452085" cy="133185"/>
          </a:xfrm>
          <a:prstGeom prst="rect">
            <a:avLst/>
          </a:prstGeom>
          <a:solidFill>
            <a:srgbClr val="F8F8F8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2A0FCE76-5BE0-BAC3-E737-B4249394A0F8}"/>
              </a:ext>
            </a:extLst>
          </p:cNvPr>
          <p:cNvSpPr/>
          <p:nvPr/>
        </p:nvSpPr>
        <p:spPr>
          <a:xfrm>
            <a:off x="9218330" y="488390"/>
            <a:ext cx="459327" cy="133185"/>
          </a:xfrm>
          <a:prstGeom prst="rect">
            <a:avLst/>
          </a:prstGeom>
          <a:solidFill>
            <a:srgbClr val="F8F8F8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D59FB5CD-BEFA-58CB-68D9-1DAAE44DDFD7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5938" y="1068390"/>
            <a:ext cx="6217437" cy="2175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74207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F4DBA8-A82A-890E-87AA-1CD3CB5C82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E9316D-3BF4-539A-3166-E47FDE3DF4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10056687" cy="1224111"/>
          </a:xfrm>
        </p:spPr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r>
              <a:rPr lang="en-US" dirty="0"/>
              <a:t> &amp; </a:t>
            </a:r>
            <a:r>
              <a:rPr lang="en-US" dirty="0" err="1"/>
              <a:t>Bogoliubov</a:t>
            </a:r>
            <a:r>
              <a:rPr lang="en-US" dirty="0"/>
              <a:t> Transformation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CBEAD22-22EC-9AD9-75D2-EF759BD207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2269B2F-5630-A816-BAF7-67666A599B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70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947DDFAB-1BD5-5F74-9E7D-63BA007714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16" name="Inhaltsplatzhalter 15">
            <a:extLst>
              <a:ext uri="{FF2B5EF4-FFF2-40B4-BE49-F238E27FC236}">
                <a16:creationId xmlns:a16="http://schemas.microsoft.com/office/drawing/2014/main" id="{B63210F2-9392-BF0C-7608-2168EF32CF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24524" y="1628775"/>
            <a:ext cx="5568949" cy="4103687"/>
          </a:xfrm>
        </p:spPr>
        <p:txBody>
          <a:bodyPr/>
          <a:lstStyle/>
          <a:p>
            <a:r>
              <a:rPr lang="en-US" dirty="0"/>
              <a:t>How to diagonalize this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21" name="Grafik 20">
            <a:extLst>
              <a:ext uri="{FF2B5EF4-FFF2-40B4-BE49-F238E27FC236}">
                <a16:creationId xmlns:a16="http://schemas.microsoft.com/office/drawing/2014/main" id="{C89A0B2C-4EEB-CB92-B14D-E26662E518D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59" y="5526524"/>
            <a:ext cx="2630724" cy="622932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B0E6088A-5E8F-BE55-08CF-118978B8BCA0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422" y="2246817"/>
            <a:ext cx="5382783" cy="2542926"/>
          </a:xfrm>
          <a:prstGeom prst="rect">
            <a:avLst/>
          </a:prstGeom>
        </p:spPr>
      </p:pic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B5DC6900-7540-0552-6A9A-19FCFDB3A7D7}"/>
              </a:ext>
            </a:extLst>
          </p:cNvPr>
          <p:cNvCxnSpPr>
            <a:cxnSpLocks/>
          </p:cNvCxnSpPr>
          <p:nvPr/>
        </p:nvCxnSpPr>
        <p:spPr>
          <a:xfrm>
            <a:off x="4367808" y="2708920"/>
            <a:ext cx="50405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490DE4FE-64EB-62F2-81AE-09DF46A4549B}"/>
              </a:ext>
            </a:extLst>
          </p:cNvPr>
          <p:cNvCxnSpPr>
            <a:cxnSpLocks/>
          </p:cNvCxnSpPr>
          <p:nvPr/>
        </p:nvCxnSpPr>
        <p:spPr>
          <a:xfrm>
            <a:off x="5181641" y="2708920"/>
            <a:ext cx="50405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Inhaltsplatzhalter 15">
            <a:extLst>
              <a:ext uri="{FF2B5EF4-FFF2-40B4-BE49-F238E27FC236}">
                <a16:creationId xmlns:a16="http://schemas.microsoft.com/office/drawing/2014/main" id="{1F0C8BA7-388F-1C54-9696-B3BC1B502371}"/>
              </a:ext>
            </a:extLst>
          </p:cNvPr>
          <p:cNvSpPr txBox="1">
            <a:spLocks/>
          </p:cNvSpPr>
          <p:nvPr/>
        </p:nvSpPr>
        <p:spPr>
          <a:xfrm>
            <a:off x="4639296" y="4811586"/>
            <a:ext cx="5568949" cy="136422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Lattice Fourier transformation</a:t>
            </a:r>
          </a:p>
          <a:p>
            <a:endParaRPr lang="en-US" dirty="0"/>
          </a:p>
        </p:txBody>
      </p:sp>
      <p:sp>
        <p:nvSpPr>
          <p:cNvPr id="14" name="Pfeil: nach links gekrümmt 13">
            <a:extLst>
              <a:ext uri="{FF2B5EF4-FFF2-40B4-BE49-F238E27FC236}">
                <a16:creationId xmlns:a16="http://schemas.microsoft.com/office/drawing/2014/main" id="{036FD774-1D4C-B0D1-DF07-CE053095129F}"/>
              </a:ext>
            </a:extLst>
          </p:cNvPr>
          <p:cNvSpPr/>
          <p:nvPr/>
        </p:nvSpPr>
        <p:spPr>
          <a:xfrm>
            <a:off x="3935760" y="4293096"/>
            <a:ext cx="504056" cy="1439364"/>
          </a:xfrm>
          <a:prstGeom prst="curvedLef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961962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E759C15D-2761-ED7E-5633-B5F5C103A5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rafik 57">
            <a:extLst>
              <a:ext uri="{FF2B5EF4-FFF2-40B4-BE49-F238E27FC236}">
                <a16:creationId xmlns:a16="http://schemas.microsoft.com/office/drawing/2014/main" id="{E0D2A0F0-223B-419A-C17A-DF98DCF27FB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3091" y="4148345"/>
            <a:ext cx="2374536" cy="279331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31918711-EDBF-93A4-3914-12A1E5F820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10056687" cy="1224111"/>
          </a:xfrm>
        </p:spPr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r>
              <a:rPr lang="en-US" dirty="0"/>
              <a:t> &amp; </a:t>
            </a:r>
            <a:r>
              <a:rPr lang="en-US" dirty="0" err="1"/>
              <a:t>Bogoliubov</a:t>
            </a:r>
            <a:r>
              <a:rPr lang="en-US" dirty="0"/>
              <a:t> Transformation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675E7A1-858E-18FB-10B6-65C916D3F1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1CD5EC2-05E6-D0CA-1900-8A0D8ED60A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71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48A3B99F-96CF-4BE6-9E3C-46B6BC8B7C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16" name="Inhaltsplatzhalter 15">
            <a:extLst>
              <a:ext uri="{FF2B5EF4-FFF2-40B4-BE49-F238E27FC236}">
                <a16:creationId xmlns:a16="http://schemas.microsoft.com/office/drawing/2014/main" id="{6FD11B26-0EB6-D5E6-D103-9169E6FE80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24524" y="1628775"/>
            <a:ext cx="5568949" cy="4103687"/>
          </a:xfrm>
        </p:spPr>
        <p:txBody>
          <a:bodyPr/>
          <a:lstStyle/>
          <a:p>
            <a:r>
              <a:rPr lang="en-US" dirty="0"/>
              <a:t>Considering more interactions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Adding DMI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FAFB2B11-CAD9-9703-D6D3-CA8896056B32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4978" y="1265736"/>
            <a:ext cx="4672989" cy="590772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4F71A08B-A01B-0C83-56B4-8D9DB08C9E90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5974" y="3197157"/>
            <a:ext cx="6694234" cy="612567"/>
          </a:xfrm>
          <a:prstGeom prst="rect">
            <a:avLst/>
          </a:prstGeom>
        </p:spPr>
      </p:pic>
      <p:sp>
        <p:nvSpPr>
          <p:cNvPr id="22" name="Rechteck 21">
            <a:extLst>
              <a:ext uri="{FF2B5EF4-FFF2-40B4-BE49-F238E27FC236}">
                <a16:creationId xmlns:a16="http://schemas.microsoft.com/office/drawing/2014/main" id="{77D95FBF-C49D-2947-542C-989721E52AF7}"/>
              </a:ext>
            </a:extLst>
          </p:cNvPr>
          <p:cNvSpPr/>
          <p:nvPr/>
        </p:nvSpPr>
        <p:spPr>
          <a:xfrm>
            <a:off x="10673683" y="4148345"/>
            <a:ext cx="174845" cy="279331"/>
          </a:xfrm>
          <a:prstGeom prst="rect">
            <a:avLst/>
          </a:prstGeom>
          <a:solidFill>
            <a:srgbClr val="F8F8F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D56324C4-4585-FFDA-157F-2FADE17411BE}"/>
              </a:ext>
            </a:extLst>
          </p:cNvPr>
          <p:cNvCxnSpPr>
            <a:cxnSpLocks/>
          </p:cNvCxnSpPr>
          <p:nvPr/>
        </p:nvCxnSpPr>
        <p:spPr>
          <a:xfrm>
            <a:off x="8904312" y="3581223"/>
            <a:ext cx="122413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99D8886C-1E19-DBDA-06D9-8A52D43D869E}"/>
              </a:ext>
            </a:extLst>
          </p:cNvPr>
          <p:cNvCxnSpPr>
            <a:cxnSpLocks/>
          </p:cNvCxnSpPr>
          <p:nvPr/>
        </p:nvCxnSpPr>
        <p:spPr>
          <a:xfrm>
            <a:off x="10848528" y="3581223"/>
            <a:ext cx="936104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feld 31">
            <a:extLst>
              <a:ext uri="{FF2B5EF4-FFF2-40B4-BE49-F238E27FC236}">
                <a16:creationId xmlns:a16="http://schemas.microsoft.com/office/drawing/2014/main" id="{4B4B2330-8802-329D-529A-1B5FE27E37E4}"/>
              </a:ext>
            </a:extLst>
          </p:cNvPr>
          <p:cNvSpPr txBox="1"/>
          <p:nvPr/>
        </p:nvSpPr>
        <p:spPr>
          <a:xfrm>
            <a:off x="9244445" y="2588356"/>
            <a:ext cx="28584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D.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Wuhrer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et.al. PR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5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043124, (2023)</a:t>
            </a:r>
          </a:p>
        </p:txBody>
      </p:sp>
      <p:pic>
        <p:nvPicPr>
          <p:cNvPr id="59" name="Grafik 58">
            <a:extLst>
              <a:ext uri="{FF2B5EF4-FFF2-40B4-BE49-F238E27FC236}">
                <a16:creationId xmlns:a16="http://schemas.microsoft.com/office/drawing/2014/main" id="{4CC638A9-E491-E9ED-8D65-49F81861E9B6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2300" y="2219547"/>
            <a:ext cx="3271278" cy="61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67657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600F3C82-4566-A9F8-51C6-72A669BC56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17CF029-E1E7-466C-A469-564142F645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10056687" cy="1224111"/>
          </a:xfrm>
        </p:spPr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r>
              <a:rPr lang="en-US" dirty="0"/>
              <a:t> &amp; </a:t>
            </a:r>
            <a:r>
              <a:rPr lang="en-US" dirty="0" err="1"/>
              <a:t>Bogoliubov</a:t>
            </a:r>
            <a:r>
              <a:rPr lang="en-US" dirty="0"/>
              <a:t> Transformation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604738C-570B-1A3D-CAA5-4FFD8302D6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52C20C9-099A-D6B1-AD4C-508AF1C180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72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ABB6523C-8134-48DF-2AE7-8A7D6FFD2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2D03DF78-638D-298E-1AC3-C7553882BF9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2300" y="2219547"/>
            <a:ext cx="3271278" cy="61110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E59A5C5B-F722-67B4-E432-0D92EB9AEC8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4978" y="1265736"/>
            <a:ext cx="4672989" cy="590772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DAD177FF-5661-73BB-DD20-28CB1921E801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5974" y="3074470"/>
            <a:ext cx="6694234" cy="612567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EE68F204-29CA-9041-BF44-89473694A772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3091" y="4148345"/>
            <a:ext cx="2374536" cy="279331"/>
          </a:xfrm>
          <a:prstGeom prst="rect">
            <a:avLst/>
          </a:prstGeom>
        </p:spPr>
      </p:pic>
      <p:sp>
        <p:nvSpPr>
          <p:cNvPr id="22" name="Rechteck 21">
            <a:extLst>
              <a:ext uri="{FF2B5EF4-FFF2-40B4-BE49-F238E27FC236}">
                <a16:creationId xmlns:a16="http://schemas.microsoft.com/office/drawing/2014/main" id="{0E945A6E-F36B-DF12-8629-36FF38B7F40B}"/>
              </a:ext>
            </a:extLst>
          </p:cNvPr>
          <p:cNvSpPr/>
          <p:nvPr/>
        </p:nvSpPr>
        <p:spPr>
          <a:xfrm>
            <a:off x="10673682" y="4148345"/>
            <a:ext cx="174845" cy="279331"/>
          </a:xfrm>
          <a:prstGeom prst="rect">
            <a:avLst/>
          </a:prstGeom>
          <a:solidFill>
            <a:srgbClr val="F8F8F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F52128B2-58D0-7731-82FB-3DC10F9B3D27}"/>
              </a:ext>
            </a:extLst>
          </p:cNvPr>
          <p:cNvCxnSpPr>
            <a:cxnSpLocks/>
          </p:cNvCxnSpPr>
          <p:nvPr/>
        </p:nvCxnSpPr>
        <p:spPr>
          <a:xfrm>
            <a:off x="8883443" y="3433903"/>
            <a:ext cx="122413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03C5F9EC-9ABA-5F2D-4D43-252CA38FF146}"/>
              </a:ext>
            </a:extLst>
          </p:cNvPr>
          <p:cNvCxnSpPr>
            <a:cxnSpLocks/>
          </p:cNvCxnSpPr>
          <p:nvPr/>
        </p:nvCxnSpPr>
        <p:spPr>
          <a:xfrm>
            <a:off x="10761105" y="3429000"/>
            <a:ext cx="112910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feld 31">
            <a:extLst>
              <a:ext uri="{FF2B5EF4-FFF2-40B4-BE49-F238E27FC236}">
                <a16:creationId xmlns:a16="http://schemas.microsoft.com/office/drawing/2014/main" id="{A4DF68B6-8036-E414-0266-BD19E3DC6D33}"/>
              </a:ext>
            </a:extLst>
          </p:cNvPr>
          <p:cNvSpPr txBox="1"/>
          <p:nvPr/>
        </p:nvSpPr>
        <p:spPr>
          <a:xfrm>
            <a:off x="9244445" y="2588356"/>
            <a:ext cx="28584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D.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Wuhrer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et.al. PR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5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043124, (2023)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B439ABD2-B3AF-6942-4BE2-A8CC31C05C37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412" y="3782842"/>
            <a:ext cx="4648297" cy="2035908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9B3DBEA0-751E-D7FA-DB46-CAB92FF44266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384" y="2184377"/>
            <a:ext cx="2987673" cy="830072"/>
          </a:xfrm>
          <a:prstGeom prst="rect">
            <a:avLst/>
          </a:prstGeom>
          <a:ln w="63500">
            <a:gradFill>
              <a:gsLst>
                <a:gs pos="91000">
                  <a:schemeClr val="accent1"/>
                </a:gs>
                <a:gs pos="15000">
                  <a:schemeClr val="accent1">
                    <a:lumMod val="20000"/>
                    <a:lumOff val="80000"/>
                  </a:schemeClr>
                </a:gs>
                <a:gs pos="21672">
                  <a:srgbClr val="78DBFF"/>
                </a:gs>
                <a:gs pos="39000">
                  <a:schemeClr val="accent1">
                    <a:lumMod val="45000"/>
                    <a:lumOff val="55000"/>
                  </a:schemeClr>
                </a:gs>
                <a:gs pos="61000">
                  <a:schemeClr val="accent2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</p:pic>
      <p:sp>
        <p:nvSpPr>
          <p:cNvPr id="15" name="Inhaltsplatzhalter 15">
            <a:extLst>
              <a:ext uri="{FF2B5EF4-FFF2-40B4-BE49-F238E27FC236}">
                <a16:creationId xmlns:a16="http://schemas.microsoft.com/office/drawing/2014/main" id="{A6FDEA97-E451-2338-05EB-056B62D95F74}"/>
              </a:ext>
            </a:extLst>
          </p:cNvPr>
          <p:cNvSpPr txBox="1">
            <a:spLocks/>
          </p:cNvSpPr>
          <p:nvPr/>
        </p:nvSpPr>
        <p:spPr>
          <a:xfrm>
            <a:off x="324524" y="1628775"/>
            <a:ext cx="5568949" cy="410368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Bogoliubov</a:t>
            </a:r>
            <a:r>
              <a:rPr lang="en-US" dirty="0"/>
              <a:t> transformation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970151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478FFFE8-D6C0-4601-1337-A0C3B618CB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803F395-F38C-13E8-F869-5DCF19BA22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10056687" cy="1224111"/>
          </a:xfrm>
        </p:spPr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r>
              <a:rPr lang="en-US" dirty="0"/>
              <a:t> &amp; </a:t>
            </a:r>
            <a:r>
              <a:rPr lang="en-US" dirty="0" err="1"/>
              <a:t>Bogoliubov</a:t>
            </a:r>
            <a:r>
              <a:rPr lang="en-US" dirty="0"/>
              <a:t> Transformation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D467A83-FC72-EB71-AC6B-B1168D5EAB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6CC4BE4-B43C-4640-8CB0-CBCFA32361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73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2CADA3C1-7DC1-BBA4-7CC8-A35560634E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16" name="Inhaltsplatzhalter 15">
            <a:extLst>
              <a:ext uri="{FF2B5EF4-FFF2-40B4-BE49-F238E27FC236}">
                <a16:creationId xmlns:a16="http://schemas.microsoft.com/office/drawing/2014/main" id="{2CCA5896-52AB-A5C1-94BF-B47B0BEAA5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24524" y="1628775"/>
            <a:ext cx="5568949" cy="4103687"/>
          </a:xfrm>
        </p:spPr>
        <p:txBody>
          <a:bodyPr/>
          <a:lstStyle/>
          <a:p>
            <a:r>
              <a:rPr lang="en-US" dirty="0" err="1"/>
              <a:t>Bogoliubov</a:t>
            </a:r>
            <a:r>
              <a:rPr lang="en-US" dirty="0"/>
              <a:t> transformation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7CDC1B01-5194-2D35-4F42-157379A20D4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4978" y="1265736"/>
            <a:ext cx="4672989" cy="590772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179E7A3D-D506-5BB7-E574-C7BBD1C833CB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3091" y="4148345"/>
            <a:ext cx="2374536" cy="279331"/>
          </a:xfrm>
          <a:prstGeom prst="rect">
            <a:avLst/>
          </a:prstGeom>
        </p:spPr>
      </p:pic>
      <p:sp>
        <p:nvSpPr>
          <p:cNvPr id="22" name="Rechteck 21">
            <a:extLst>
              <a:ext uri="{FF2B5EF4-FFF2-40B4-BE49-F238E27FC236}">
                <a16:creationId xmlns:a16="http://schemas.microsoft.com/office/drawing/2014/main" id="{8CD5A500-7F95-B796-15D5-F5DE4EDCBBF6}"/>
              </a:ext>
            </a:extLst>
          </p:cNvPr>
          <p:cNvSpPr/>
          <p:nvPr/>
        </p:nvSpPr>
        <p:spPr>
          <a:xfrm>
            <a:off x="10706312" y="4148345"/>
            <a:ext cx="174845" cy="279331"/>
          </a:xfrm>
          <a:prstGeom prst="rect">
            <a:avLst/>
          </a:prstGeom>
          <a:solidFill>
            <a:srgbClr val="F8F8F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7F4F920D-2609-6C9F-44DB-FCBEABFC1C6E}"/>
              </a:ext>
            </a:extLst>
          </p:cNvPr>
          <p:cNvSpPr txBox="1"/>
          <p:nvPr/>
        </p:nvSpPr>
        <p:spPr>
          <a:xfrm>
            <a:off x="9244445" y="2588356"/>
            <a:ext cx="28584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D.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Wuhrer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et.al. PR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5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043124, (2023)</a:t>
            </a:r>
          </a:p>
        </p:txBody>
      </p:sp>
      <p:pic>
        <p:nvPicPr>
          <p:cNvPr id="42" name="Grafik 41">
            <a:extLst>
              <a:ext uri="{FF2B5EF4-FFF2-40B4-BE49-F238E27FC236}">
                <a16:creationId xmlns:a16="http://schemas.microsoft.com/office/drawing/2014/main" id="{07AD5256-1420-3989-5F80-D00BFE36A97B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384" y="2184377"/>
            <a:ext cx="2987673" cy="830072"/>
          </a:xfrm>
          <a:prstGeom prst="rect">
            <a:avLst/>
          </a:prstGeom>
          <a:ln w="63500">
            <a:gradFill>
              <a:gsLst>
                <a:gs pos="91000">
                  <a:schemeClr val="accent1"/>
                </a:gs>
                <a:gs pos="15000">
                  <a:schemeClr val="accent1">
                    <a:lumMod val="20000"/>
                    <a:lumOff val="80000"/>
                  </a:schemeClr>
                </a:gs>
                <a:gs pos="21672">
                  <a:srgbClr val="78DBFF"/>
                </a:gs>
                <a:gs pos="39000">
                  <a:schemeClr val="accent1">
                    <a:lumMod val="45000"/>
                    <a:lumOff val="55000"/>
                  </a:schemeClr>
                </a:gs>
                <a:gs pos="61000">
                  <a:schemeClr val="accent2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1E9207C6-2E8B-2914-3A69-023A27D34283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480" y="3785678"/>
            <a:ext cx="1798874" cy="363640"/>
          </a:xfrm>
          <a:prstGeom prst="rect">
            <a:avLst/>
          </a:prstGeom>
        </p:spPr>
      </p:pic>
      <p:pic>
        <p:nvPicPr>
          <p:cNvPr id="57" name="Grafik 56">
            <a:extLst>
              <a:ext uri="{FF2B5EF4-FFF2-40B4-BE49-F238E27FC236}">
                <a16:creationId xmlns:a16="http://schemas.microsoft.com/office/drawing/2014/main" id="{AAF85058-A025-EB1B-48AB-3DB5FDFFD364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150" y="4925046"/>
            <a:ext cx="2551907" cy="619953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A9CC7876-BF28-F540-7E36-501A0C5B588E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2300" y="2219547"/>
            <a:ext cx="3271278" cy="611100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3168CD6A-6120-1271-D488-BC064A72CE85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5974" y="3074470"/>
            <a:ext cx="6694234" cy="612567"/>
          </a:xfrm>
          <a:prstGeom prst="rect">
            <a:avLst/>
          </a:prstGeom>
        </p:spPr>
      </p:pic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FB15BDFE-DD88-EF42-B800-BADDB45CCEBB}"/>
              </a:ext>
            </a:extLst>
          </p:cNvPr>
          <p:cNvCxnSpPr>
            <a:cxnSpLocks/>
          </p:cNvCxnSpPr>
          <p:nvPr/>
        </p:nvCxnSpPr>
        <p:spPr>
          <a:xfrm>
            <a:off x="8883443" y="3433903"/>
            <a:ext cx="122413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0FE786EB-3CE7-23F7-0A92-6BD1708C59DD}"/>
              </a:ext>
            </a:extLst>
          </p:cNvPr>
          <p:cNvCxnSpPr>
            <a:cxnSpLocks/>
          </p:cNvCxnSpPr>
          <p:nvPr/>
        </p:nvCxnSpPr>
        <p:spPr>
          <a:xfrm>
            <a:off x="10761105" y="3429000"/>
            <a:ext cx="112910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798763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C6C948-C5C9-A45B-6F6E-F0166F2603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63DF10-7B2F-A502-5A7D-40626654A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Visualising</a:t>
            </a:r>
            <a:r>
              <a:rPr lang="en-US" dirty="0"/>
              <a:t> a Magnon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2791543-9067-CD7E-5D72-567E635235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800" y="1772857"/>
            <a:ext cx="5568951" cy="4103687"/>
          </a:xfrm>
        </p:spPr>
        <p:txBody>
          <a:bodyPr/>
          <a:lstStyle/>
          <a:p>
            <a:r>
              <a:rPr lang="en-US" dirty="0"/>
              <a:t>Numerical methods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Integrate using the Landau Lifshitz Gilbert equation.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Time integration with Heun’s methods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Additional property is the damping </a:t>
            </a:r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9B8C6E4-4E40-3B58-5844-27B414419B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334FE07-AF2F-A4B7-679C-FAC93535A1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74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44B647ED-357E-5F94-3F80-38EF5601AD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607D3647-F2FE-8BEF-D580-21465A2D5FD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251" y="847515"/>
            <a:ext cx="5367753" cy="1358052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A3DDA98D-2062-B295-C078-3E6D5C1120A6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5720" y="4509120"/>
            <a:ext cx="143238" cy="114286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F5C48742-5D99-66D0-EF62-C9899B1315CC}"/>
              </a:ext>
            </a:extLst>
          </p:cNvPr>
          <p:cNvSpPr txBox="1"/>
          <p:nvPr/>
        </p:nvSpPr>
        <p:spPr>
          <a:xfrm>
            <a:off x="1077340" y="5475530"/>
            <a:ext cx="2569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hlinkClick r:id="rId7" action="ppaction://hlinkfile"/>
              </a:rPr>
              <a:t>Engine_LLG</a:t>
            </a:r>
            <a:r>
              <a:rPr lang="de-DE" dirty="0">
                <a:hlinkClick r:id="rId7" action="ppaction://hlinkfile"/>
              </a:rPr>
              <a:t>\</a:t>
            </a:r>
            <a:r>
              <a:rPr lang="de-DE" dirty="0" err="1">
                <a:hlinkClick r:id="rId7" action="ppaction://hlinkfile"/>
              </a:rPr>
              <a:t>Test.ipynb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0290618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A388E2-FC80-76FD-3667-90F0993706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EFD405-3F0D-5C4D-BBF3-5CC2C65DC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Visualising</a:t>
            </a:r>
            <a:r>
              <a:rPr lang="en-US" dirty="0"/>
              <a:t> a Magnon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13B2D3B-4897-0CA9-7B19-309C76B1FC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800" y="1772857"/>
            <a:ext cx="5568951" cy="4103687"/>
          </a:xfrm>
        </p:spPr>
        <p:txBody>
          <a:bodyPr/>
          <a:lstStyle/>
          <a:p>
            <a:r>
              <a:rPr lang="en-US" dirty="0"/>
              <a:t>Numerical methods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Integrate using the Landau Lifshitz Gilbert equation.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Time integration with Heun’s methods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Additional property is the damping </a:t>
            </a:r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1057282-BF77-F703-7F48-2F5C6B2F14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7A7B748-E792-6B33-475E-D07F1B670D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75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63BC25C8-DD66-A754-448E-D5885E2ED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88C775A9-A715-0CC0-7275-0B950B5A874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251" y="847514"/>
            <a:ext cx="5368098" cy="1358390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1F2C42D9-3DB5-3538-5154-80B978F6BC31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5720" y="4509120"/>
            <a:ext cx="143238" cy="114286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14FF3283-B356-2834-3FB6-3D575E5A0360}"/>
              </a:ext>
            </a:extLst>
          </p:cNvPr>
          <p:cNvSpPr txBox="1"/>
          <p:nvPr/>
        </p:nvSpPr>
        <p:spPr>
          <a:xfrm>
            <a:off x="1077340" y="5475530"/>
            <a:ext cx="2569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hlinkClick r:id="rId7" action="ppaction://hlinkfile"/>
              </a:rPr>
              <a:t>Engine_LLG</a:t>
            </a:r>
            <a:r>
              <a:rPr lang="de-DE" dirty="0">
                <a:hlinkClick r:id="rId7" action="ppaction://hlinkfile"/>
              </a:rPr>
              <a:t>\</a:t>
            </a:r>
            <a:r>
              <a:rPr lang="de-DE" dirty="0" err="1">
                <a:hlinkClick r:id="rId7" action="ppaction://hlinkfile"/>
              </a:rPr>
              <a:t>Test.ipynb</a:t>
            </a:r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A42FF87E-A14D-22FE-264D-91070F66139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07968" y="2349649"/>
            <a:ext cx="5670466" cy="3845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07757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523BD7-CBAA-D5ED-EA22-4924716997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88D598E-66A7-1A77-E019-F0F4E4FD9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6ED634-A519-22C7-02BA-B4E79746FEF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92522" y="1223296"/>
            <a:ext cx="5568951" cy="4103687"/>
          </a:xfrm>
        </p:spPr>
        <p:txBody>
          <a:bodyPr/>
          <a:lstStyle/>
          <a:p>
            <a:r>
              <a:rPr lang="en-US" dirty="0"/>
              <a:t>Current research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Easily obtain highly interesting dispersion relations.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Can be used for computing, without energy loss through </a:t>
            </a: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Joule heating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This is ongoing research in</a:t>
            </a:r>
          </a:p>
          <a:p>
            <a:pPr lvl="1"/>
            <a:r>
              <a:rPr lang="en-US" dirty="0"/>
              <a:t>	</a:t>
            </a: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Spin wave diodes</a:t>
            </a:r>
          </a:p>
          <a:p>
            <a:pPr lvl="1"/>
            <a:r>
              <a:rPr lang="en-US" dirty="0"/>
              <a:t>	</a:t>
            </a: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Spin wave </a:t>
            </a:r>
            <a:r>
              <a:rPr lang="en-US" u="sng" dirty="0" err="1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transitors</a:t>
            </a:r>
            <a:endParaRPr lang="en-US" u="sng" dirty="0">
              <a:uFill>
                <a:solidFill>
                  <a:schemeClr val="accent1">
                    <a:lumMod val="60000"/>
                    <a:lumOff val="40000"/>
                  </a:schemeClr>
                </a:solidFill>
              </a:uFill>
            </a:endParaRPr>
          </a:p>
          <a:p>
            <a:pPr lvl="1"/>
            <a:endParaRPr lang="en-US" dirty="0"/>
          </a:p>
          <a:p>
            <a:pPr lvl="1"/>
            <a:r>
              <a:rPr lang="en-US" dirty="0"/>
              <a:t>The most modern research even includes </a:t>
            </a:r>
            <a:r>
              <a:rPr lang="en-US" u="sng" dirty="0" err="1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Altermagnets</a:t>
            </a:r>
            <a:r>
              <a:rPr lang="en-US" dirty="0"/>
              <a:t>, which have distinct symmetry enforced properties regarding the dispersion in different directions</a:t>
            </a:r>
          </a:p>
          <a:p>
            <a:pPr lvl="1"/>
            <a:endParaRPr lang="en-US" dirty="0"/>
          </a:p>
          <a:p>
            <a:pPr lvl="1"/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Topological magnons</a:t>
            </a:r>
          </a:p>
          <a:p>
            <a:pPr lvl="1"/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Squeezed magnons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	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D0A9593-A003-1448-8A95-7FAFFFDF5A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 err="1"/>
              <a:t>Magnons</a:t>
            </a:r>
            <a:r>
              <a:rPr lang="de-DE" dirty="0"/>
              <a:t> in Ferromagnets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612FE39-96B8-C6DD-CF1C-6FA74FD6B4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76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48FBF67E-B7B1-0A40-53D0-7A94A23DE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40894D16-EC58-D558-5A88-070F289E07E6}"/>
              </a:ext>
            </a:extLst>
          </p:cNvPr>
          <p:cNvSpPr txBox="1"/>
          <p:nvPr/>
        </p:nvSpPr>
        <p:spPr>
          <a:xfrm>
            <a:off x="3250357" y="3303714"/>
            <a:ext cx="25490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J.Lan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et.al. 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5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041049, (2015)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2048B71-5621-10A7-A065-12B340B8E4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7493" y="1707244"/>
            <a:ext cx="3454320" cy="1890539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74C1B487-8005-5FFD-F126-AAB8E4A15D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6319" y="3881480"/>
            <a:ext cx="3089153" cy="1890539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F8162E0F-A691-0EFD-54F9-81D30B5C6C63}"/>
              </a:ext>
            </a:extLst>
          </p:cNvPr>
          <p:cNvSpPr txBox="1"/>
          <p:nvPr/>
        </p:nvSpPr>
        <p:spPr>
          <a:xfrm>
            <a:off x="8760296" y="5809943"/>
            <a:ext cx="31053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A.Chumak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et.al. 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Nature C. 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5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4700, (2014)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6803D938-F01F-3011-02D5-C8869536F49D}"/>
              </a:ext>
            </a:extLst>
          </p:cNvPr>
          <p:cNvSpPr txBox="1"/>
          <p:nvPr/>
        </p:nvSpPr>
        <p:spPr>
          <a:xfrm>
            <a:off x="6523235" y="3705056"/>
            <a:ext cx="25490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J.Lan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et.al. 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5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041049, (2015)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F0E4B01E-57E4-D1BA-14FF-86A0919E4144}"/>
              </a:ext>
            </a:extLst>
          </p:cNvPr>
          <p:cNvSpPr txBox="1"/>
          <p:nvPr/>
        </p:nvSpPr>
        <p:spPr>
          <a:xfrm>
            <a:off x="3250357" y="3618256"/>
            <a:ext cx="31053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A.Chumak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et.al. 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Nature C.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5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4700, (2014)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EB71C9FF-91D7-9212-0CD5-0D2FA3B2E5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1521" y="4072808"/>
            <a:ext cx="2900770" cy="1911871"/>
          </a:xfrm>
          <a:prstGeom prst="rect">
            <a:avLst/>
          </a:prstGeo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899FF4A5-B0E8-9AE0-94DB-1DE9ED1F4BA9}"/>
              </a:ext>
            </a:extLst>
          </p:cNvPr>
          <p:cNvSpPr txBox="1"/>
          <p:nvPr/>
        </p:nvSpPr>
        <p:spPr>
          <a:xfrm>
            <a:off x="2551888" y="5207255"/>
            <a:ext cx="35343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P.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McClarty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Annual Reviews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13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171-190, (2022)</a:t>
            </a: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F59AB287-F4D2-5C9F-842C-9060D4A64E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6129" y="32792"/>
            <a:ext cx="3078960" cy="2833270"/>
          </a:xfrm>
          <a:prstGeom prst="rect">
            <a:avLst/>
          </a:prstGeom>
        </p:spPr>
      </p:pic>
      <p:sp>
        <p:nvSpPr>
          <p:cNvPr id="19" name="Textfeld 18">
            <a:extLst>
              <a:ext uri="{FF2B5EF4-FFF2-40B4-BE49-F238E27FC236}">
                <a16:creationId xmlns:a16="http://schemas.microsoft.com/office/drawing/2014/main" id="{C1ED0F33-14F7-87A4-59E6-1EC5BC8C09CD}"/>
              </a:ext>
            </a:extLst>
          </p:cNvPr>
          <p:cNvSpPr txBox="1"/>
          <p:nvPr/>
        </p:nvSpPr>
        <p:spPr>
          <a:xfrm>
            <a:off x="2551888" y="5507185"/>
            <a:ext cx="28584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D.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Wuhrer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et.al. PR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5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043124, (2023)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20C3A3EF-40F1-E721-868C-CACABBF507C5}"/>
              </a:ext>
            </a:extLst>
          </p:cNvPr>
          <p:cNvSpPr txBox="1"/>
          <p:nvPr/>
        </p:nvSpPr>
        <p:spPr>
          <a:xfrm>
            <a:off x="9301813" y="3011259"/>
            <a:ext cx="28584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D.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Wuhrer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et.al. PR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5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043124, (2023)</a:t>
            </a:r>
          </a:p>
        </p:txBody>
      </p:sp>
    </p:spTree>
    <p:extLst>
      <p:ext uri="{BB962C8B-B14F-4D97-AF65-F5344CB8AC3E}">
        <p14:creationId xmlns:p14="http://schemas.microsoft.com/office/powerpoint/2010/main" val="13324485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47DED6-7526-980B-1A60-E8DC277C8D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5DD07F-7258-7074-3A87-F083A6177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8112471" cy="1224111"/>
          </a:xfrm>
        </p:spPr>
        <p:txBody>
          <a:bodyPr/>
          <a:lstStyle/>
          <a:p>
            <a:r>
              <a:rPr lang="en-US" dirty="0"/>
              <a:t>Bloch Theory of</a:t>
            </a:r>
            <a:br>
              <a:rPr lang="en-US" dirty="0"/>
            </a:br>
            <a:r>
              <a:rPr lang="en-US" dirty="0"/>
              <a:t>Ferromagnetism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3A8B28D-29DF-12D3-DB36-4E0FE8B4376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Excitations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 err="1"/>
              <a:t>Groundstate</a:t>
            </a:r>
            <a:r>
              <a:rPr lang="en-US" dirty="0"/>
              <a:t>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How do excitations of this state look like?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FD60611-D575-6BCB-FA54-09CF78E0B2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71C5905-91C3-520B-EA39-BF54CFB9B0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8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B59F2054-0A18-99A8-3B34-0078371F1A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17.12.2024</a:t>
            </a:r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62022C77-2AF4-1059-0975-E2FF0EF8DB0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2169" y="2771214"/>
            <a:ext cx="2168381" cy="254476"/>
          </a:xfrm>
          <a:prstGeom prst="rect">
            <a:avLst/>
          </a:prstGeom>
        </p:spPr>
      </p:pic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786D1B8D-B935-81E1-C347-1CC105A12DFD}"/>
              </a:ext>
            </a:extLst>
          </p:cNvPr>
          <p:cNvCxnSpPr>
            <a:cxnSpLocks/>
          </p:cNvCxnSpPr>
          <p:nvPr/>
        </p:nvCxnSpPr>
        <p:spPr>
          <a:xfrm flipV="1">
            <a:off x="6784752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C21430A1-E8CD-DFE2-EFF8-71A8FB9DC6F3}"/>
              </a:ext>
            </a:extLst>
          </p:cNvPr>
          <p:cNvCxnSpPr>
            <a:cxnSpLocks/>
          </p:cNvCxnSpPr>
          <p:nvPr/>
        </p:nvCxnSpPr>
        <p:spPr>
          <a:xfrm flipV="1">
            <a:off x="7072784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4354D3B1-C479-58B5-1B3C-2D2D90ABE35B}"/>
              </a:ext>
            </a:extLst>
          </p:cNvPr>
          <p:cNvCxnSpPr>
            <a:cxnSpLocks/>
          </p:cNvCxnSpPr>
          <p:nvPr/>
        </p:nvCxnSpPr>
        <p:spPr>
          <a:xfrm flipV="1">
            <a:off x="7360816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0EC7AF98-F951-00A3-F706-ED4D83655F40}"/>
              </a:ext>
            </a:extLst>
          </p:cNvPr>
          <p:cNvCxnSpPr>
            <a:cxnSpLocks/>
          </p:cNvCxnSpPr>
          <p:nvPr/>
        </p:nvCxnSpPr>
        <p:spPr>
          <a:xfrm flipV="1">
            <a:off x="7648848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EA6D6C24-78C9-4C26-0E84-EAFA5E647A9A}"/>
              </a:ext>
            </a:extLst>
          </p:cNvPr>
          <p:cNvCxnSpPr>
            <a:cxnSpLocks/>
          </p:cNvCxnSpPr>
          <p:nvPr/>
        </p:nvCxnSpPr>
        <p:spPr>
          <a:xfrm flipV="1">
            <a:off x="7936880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CE29E6D2-8E12-A327-B54B-2846D5FE8C2C}"/>
              </a:ext>
            </a:extLst>
          </p:cNvPr>
          <p:cNvCxnSpPr>
            <a:cxnSpLocks/>
          </p:cNvCxnSpPr>
          <p:nvPr/>
        </p:nvCxnSpPr>
        <p:spPr>
          <a:xfrm flipV="1">
            <a:off x="8224912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DE4F6F65-9F0C-F3BA-C56B-47C562385B9E}"/>
              </a:ext>
            </a:extLst>
          </p:cNvPr>
          <p:cNvCxnSpPr>
            <a:cxnSpLocks/>
          </p:cNvCxnSpPr>
          <p:nvPr/>
        </p:nvCxnSpPr>
        <p:spPr>
          <a:xfrm flipV="1">
            <a:off x="8512944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07B1C407-5A64-1713-09A2-7A9BA2174347}"/>
              </a:ext>
            </a:extLst>
          </p:cNvPr>
          <p:cNvCxnSpPr>
            <a:cxnSpLocks/>
          </p:cNvCxnSpPr>
          <p:nvPr/>
        </p:nvCxnSpPr>
        <p:spPr>
          <a:xfrm flipV="1">
            <a:off x="8800976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EBCF01AB-D488-4239-E0B2-9C7AA7C7965B}"/>
              </a:ext>
            </a:extLst>
          </p:cNvPr>
          <p:cNvCxnSpPr>
            <a:cxnSpLocks/>
          </p:cNvCxnSpPr>
          <p:nvPr/>
        </p:nvCxnSpPr>
        <p:spPr>
          <a:xfrm flipV="1">
            <a:off x="9089008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CA1D13F7-4A9F-79F4-ACAC-7B03571BD980}"/>
              </a:ext>
            </a:extLst>
          </p:cNvPr>
          <p:cNvCxnSpPr>
            <a:cxnSpLocks/>
          </p:cNvCxnSpPr>
          <p:nvPr/>
        </p:nvCxnSpPr>
        <p:spPr>
          <a:xfrm flipV="1">
            <a:off x="9377040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D6FDAD7C-8FBF-3380-BBDE-3263056B25F7}"/>
              </a:ext>
            </a:extLst>
          </p:cNvPr>
          <p:cNvCxnSpPr>
            <a:cxnSpLocks/>
          </p:cNvCxnSpPr>
          <p:nvPr/>
        </p:nvCxnSpPr>
        <p:spPr>
          <a:xfrm flipV="1">
            <a:off x="9665072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386B6E70-FDE6-162E-9B84-51E840B353B7}"/>
              </a:ext>
            </a:extLst>
          </p:cNvPr>
          <p:cNvCxnSpPr>
            <a:cxnSpLocks/>
          </p:cNvCxnSpPr>
          <p:nvPr/>
        </p:nvCxnSpPr>
        <p:spPr>
          <a:xfrm flipV="1">
            <a:off x="9953104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699A2FD8-E122-0D3A-EAAB-672F95871A05}"/>
              </a:ext>
            </a:extLst>
          </p:cNvPr>
          <p:cNvCxnSpPr>
            <a:cxnSpLocks/>
          </p:cNvCxnSpPr>
          <p:nvPr/>
        </p:nvCxnSpPr>
        <p:spPr>
          <a:xfrm flipV="1">
            <a:off x="10241136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3A33E9F4-FD19-8DED-D868-97C30CDBBB8E}"/>
              </a:ext>
            </a:extLst>
          </p:cNvPr>
          <p:cNvCxnSpPr>
            <a:cxnSpLocks/>
          </p:cNvCxnSpPr>
          <p:nvPr/>
        </p:nvCxnSpPr>
        <p:spPr>
          <a:xfrm flipV="1">
            <a:off x="10529168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B9253FA2-1EAB-39CC-A324-FAEA69680AA5}"/>
              </a:ext>
            </a:extLst>
          </p:cNvPr>
          <p:cNvCxnSpPr>
            <a:cxnSpLocks/>
          </p:cNvCxnSpPr>
          <p:nvPr/>
        </p:nvCxnSpPr>
        <p:spPr>
          <a:xfrm flipV="1">
            <a:off x="10817200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78BA67B2-DF16-3D8B-87DC-137ED1E86252}"/>
              </a:ext>
            </a:extLst>
          </p:cNvPr>
          <p:cNvCxnSpPr>
            <a:cxnSpLocks/>
          </p:cNvCxnSpPr>
          <p:nvPr/>
        </p:nvCxnSpPr>
        <p:spPr>
          <a:xfrm flipV="1">
            <a:off x="11105232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194A2565-329D-4B94-1E46-9CF8779DF368}"/>
              </a:ext>
            </a:extLst>
          </p:cNvPr>
          <p:cNvCxnSpPr>
            <a:cxnSpLocks/>
          </p:cNvCxnSpPr>
          <p:nvPr/>
        </p:nvCxnSpPr>
        <p:spPr>
          <a:xfrm flipV="1">
            <a:off x="11393264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7F009696-8066-9120-8108-7BA5C3969616}"/>
              </a:ext>
            </a:extLst>
          </p:cNvPr>
          <p:cNvCxnSpPr>
            <a:cxnSpLocks/>
          </p:cNvCxnSpPr>
          <p:nvPr/>
        </p:nvCxnSpPr>
        <p:spPr>
          <a:xfrm flipV="1">
            <a:off x="11681296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Grafik 30">
            <a:extLst>
              <a:ext uri="{FF2B5EF4-FFF2-40B4-BE49-F238E27FC236}">
                <a16:creationId xmlns:a16="http://schemas.microsoft.com/office/drawing/2014/main" id="{C9403D2C-C13F-8AF8-6073-F4AE6715283D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26" y="5406520"/>
            <a:ext cx="239238" cy="254476"/>
          </a:xfrm>
          <a:prstGeom prst="rect">
            <a:avLst/>
          </a:prstGeom>
        </p:spPr>
      </p:pic>
      <p:pic>
        <p:nvPicPr>
          <p:cNvPr id="25" name="Grafik 24">
            <a:extLst>
              <a:ext uri="{FF2B5EF4-FFF2-40B4-BE49-F238E27FC236}">
                <a16:creationId xmlns:a16="http://schemas.microsoft.com/office/drawing/2014/main" id="{209EBC39-D5D8-D8D5-1BB0-26256BE8C7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66933" y="2123893"/>
            <a:ext cx="4810796" cy="1305107"/>
          </a:xfrm>
          <a:prstGeom prst="rect">
            <a:avLst/>
          </a:prstGeom>
        </p:spPr>
      </p:pic>
      <p:sp>
        <p:nvSpPr>
          <p:cNvPr id="32" name="Textfeld 31">
            <a:extLst>
              <a:ext uri="{FF2B5EF4-FFF2-40B4-BE49-F238E27FC236}">
                <a16:creationId xmlns:a16="http://schemas.microsoft.com/office/drawing/2014/main" id="{F1208C12-9A2E-272A-2E23-FBE8800E4DE6}"/>
              </a:ext>
            </a:extLst>
          </p:cNvPr>
          <p:cNvSpPr txBox="1"/>
          <p:nvPr/>
        </p:nvSpPr>
        <p:spPr>
          <a:xfrm>
            <a:off x="9377040" y="3429000"/>
            <a:ext cx="27088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F.Bloch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. </a:t>
            </a:r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Z.Physik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61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206-219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(1930)</a:t>
            </a:r>
          </a:p>
        </p:txBody>
      </p:sp>
    </p:spTree>
    <p:extLst>
      <p:ext uri="{BB962C8B-B14F-4D97-AF65-F5344CB8AC3E}">
        <p14:creationId xmlns:p14="http://schemas.microsoft.com/office/powerpoint/2010/main" val="25356247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9876BE-A61C-3C47-C87F-E5614865C4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A327B22-C0F8-7BEB-6BDE-9BE7B5F1B9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799" y="1989139"/>
            <a:ext cx="4440065" cy="4103687"/>
          </a:xfrm>
        </p:spPr>
        <p:txBody>
          <a:bodyPr/>
          <a:lstStyle/>
          <a:p>
            <a:r>
              <a:rPr lang="en-US" dirty="0"/>
              <a:t>Excitations</a:t>
            </a:r>
          </a:p>
          <a:p>
            <a:endParaRPr lang="en-US" dirty="0"/>
          </a:p>
          <a:p>
            <a:pPr lvl="1"/>
            <a:r>
              <a:rPr lang="en-US" dirty="0"/>
              <a:t>His approach was to consider one</a:t>
            </a:r>
          </a:p>
          <a:p>
            <a:pPr lvl="1"/>
            <a:r>
              <a:rPr lang="en-US" dirty="0"/>
              <a:t>flipped spin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u="sng" dirty="0">
                <a:uFill>
                  <a:solidFill>
                    <a:schemeClr val="accent1"/>
                  </a:solidFill>
                </a:uFill>
              </a:rPr>
              <a:t>Not</a:t>
            </a:r>
            <a:r>
              <a:rPr lang="en-US" dirty="0"/>
              <a:t> an eigenstate anymore</a:t>
            </a:r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78CF12D-2A34-9DA2-FFD5-7484587F36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2D1C489-0044-830E-6897-7C9E90D5C7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9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1EFDA2CE-3319-EDC8-5F2C-08673D4B8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AAC33B11-BFF3-91D9-608F-2652F72F181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232" y="3142129"/>
            <a:ext cx="3093223" cy="1230312"/>
          </a:xfrm>
          <a:prstGeom prst="rect">
            <a:avLst/>
          </a:prstGeom>
        </p:spPr>
      </p:pic>
      <p:cxnSp>
        <p:nvCxnSpPr>
          <p:cNvPr id="2" name="Gerade Verbindung mit Pfeil 1">
            <a:extLst>
              <a:ext uri="{FF2B5EF4-FFF2-40B4-BE49-F238E27FC236}">
                <a16:creationId xmlns:a16="http://schemas.microsoft.com/office/drawing/2014/main" id="{CEAEF1F7-8F7D-3008-40FE-71EDF0A5FEBE}"/>
              </a:ext>
            </a:extLst>
          </p:cNvPr>
          <p:cNvCxnSpPr>
            <a:cxnSpLocks/>
          </p:cNvCxnSpPr>
          <p:nvPr/>
        </p:nvCxnSpPr>
        <p:spPr>
          <a:xfrm flipV="1">
            <a:off x="6672064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2A59F344-84C1-2106-DBB4-5A387B293E57}"/>
              </a:ext>
            </a:extLst>
          </p:cNvPr>
          <p:cNvCxnSpPr>
            <a:cxnSpLocks/>
          </p:cNvCxnSpPr>
          <p:nvPr/>
        </p:nvCxnSpPr>
        <p:spPr>
          <a:xfrm flipV="1">
            <a:off x="6960096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C03C5C1E-EDF1-5E69-2760-ED43C0DD0933}"/>
              </a:ext>
            </a:extLst>
          </p:cNvPr>
          <p:cNvCxnSpPr>
            <a:cxnSpLocks/>
          </p:cNvCxnSpPr>
          <p:nvPr/>
        </p:nvCxnSpPr>
        <p:spPr>
          <a:xfrm flipV="1">
            <a:off x="7248128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372250C9-BC2B-F06E-6D8F-78B53ECE73FE}"/>
              </a:ext>
            </a:extLst>
          </p:cNvPr>
          <p:cNvCxnSpPr>
            <a:cxnSpLocks/>
          </p:cNvCxnSpPr>
          <p:nvPr/>
        </p:nvCxnSpPr>
        <p:spPr>
          <a:xfrm flipV="1">
            <a:off x="7536160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855F089D-AE52-2573-F9D3-D80E06484C92}"/>
              </a:ext>
            </a:extLst>
          </p:cNvPr>
          <p:cNvCxnSpPr>
            <a:cxnSpLocks/>
          </p:cNvCxnSpPr>
          <p:nvPr/>
        </p:nvCxnSpPr>
        <p:spPr>
          <a:xfrm flipV="1">
            <a:off x="7824192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0515816A-F33A-3E92-A19E-765404F2B102}"/>
              </a:ext>
            </a:extLst>
          </p:cNvPr>
          <p:cNvCxnSpPr>
            <a:cxnSpLocks/>
          </p:cNvCxnSpPr>
          <p:nvPr/>
        </p:nvCxnSpPr>
        <p:spPr>
          <a:xfrm flipV="1">
            <a:off x="8112224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F32DC2D8-D3E6-DC69-EC10-B3FD0F9242CD}"/>
              </a:ext>
            </a:extLst>
          </p:cNvPr>
          <p:cNvCxnSpPr>
            <a:cxnSpLocks/>
          </p:cNvCxnSpPr>
          <p:nvPr/>
        </p:nvCxnSpPr>
        <p:spPr>
          <a:xfrm flipV="1">
            <a:off x="8400256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54FFB045-2096-AE15-E645-3FB9D2AC5FE5}"/>
              </a:ext>
            </a:extLst>
          </p:cNvPr>
          <p:cNvCxnSpPr>
            <a:cxnSpLocks/>
          </p:cNvCxnSpPr>
          <p:nvPr/>
        </p:nvCxnSpPr>
        <p:spPr>
          <a:xfrm flipV="1">
            <a:off x="8688288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DEAD1F92-C55A-9547-D595-25B2256EF28B}"/>
              </a:ext>
            </a:extLst>
          </p:cNvPr>
          <p:cNvCxnSpPr>
            <a:cxnSpLocks/>
          </p:cNvCxnSpPr>
          <p:nvPr/>
        </p:nvCxnSpPr>
        <p:spPr>
          <a:xfrm flipV="1">
            <a:off x="8976320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2FA9F319-135D-9E28-76DF-0A4A0088C1A6}"/>
              </a:ext>
            </a:extLst>
          </p:cNvPr>
          <p:cNvCxnSpPr>
            <a:cxnSpLocks/>
          </p:cNvCxnSpPr>
          <p:nvPr/>
        </p:nvCxnSpPr>
        <p:spPr>
          <a:xfrm flipV="1">
            <a:off x="9264352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F10DD587-C695-5B1D-7449-383773C1DD0B}"/>
              </a:ext>
            </a:extLst>
          </p:cNvPr>
          <p:cNvCxnSpPr>
            <a:cxnSpLocks/>
          </p:cNvCxnSpPr>
          <p:nvPr/>
        </p:nvCxnSpPr>
        <p:spPr>
          <a:xfrm flipV="1">
            <a:off x="9552384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BD0CFBC4-B18F-4E77-C222-ABC1CD3E8B6C}"/>
              </a:ext>
            </a:extLst>
          </p:cNvPr>
          <p:cNvCxnSpPr>
            <a:cxnSpLocks/>
          </p:cNvCxnSpPr>
          <p:nvPr/>
        </p:nvCxnSpPr>
        <p:spPr>
          <a:xfrm flipV="1">
            <a:off x="9840416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99FA9A3F-DD25-C71F-8788-5AF22847DD30}"/>
              </a:ext>
            </a:extLst>
          </p:cNvPr>
          <p:cNvCxnSpPr>
            <a:cxnSpLocks/>
          </p:cNvCxnSpPr>
          <p:nvPr/>
        </p:nvCxnSpPr>
        <p:spPr>
          <a:xfrm flipV="1">
            <a:off x="10128448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1825EA7A-DB17-CF8E-384D-CA9BCEEA0275}"/>
              </a:ext>
            </a:extLst>
          </p:cNvPr>
          <p:cNvCxnSpPr>
            <a:cxnSpLocks/>
          </p:cNvCxnSpPr>
          <p:nvPr/>
        </p:nvCxnSpPr>
        <p:spPr>
          <a:xfrm flipV="1">
            <a:off x="10416480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712FCE21-4DB5-90DA-F7CA-F2E0592CD102}"/>
              </a:ext>
            </a:extLst>
          </p:cNvPr>
          <p:cNvCxnSpPr>
            <a:cxnSpLocks/>
          </p:cNvCxnSpPr>
          <p:nvPr/>
        </p:nvCxnSpPr>
        <p:spPr>
          <a:xfrm flipV="1">
            <a:off x="10704512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A272B5F7-457D-DCD6-5648-7B8B884F6642}"/>
              </a:ext>
            </a:extLst>
          </p:cNvPr>
          <p:cNvCxnSpPr>
            <a:cxnSpLocks/>
          </p:cNvCxnSpPr>
          <p:nvPr/>
        </p:nvCxnSpPr>
        <p:spPr>
          <a:xfrm flipV="1">
            <a:off x="10992544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6743D3C8-F5F3-B293-0C65-57E9A24DD034}"/>
              </a:ext>
            </a:extLst>
          </p:cNvPr>
          <p:cNvCxnSpPr>
            <a:cxnSpLocks/>
          </p:cNvCxnSpPr>
          <p:nvPr/>
        </p:nvCxnSpPr>
        <p:spPr>
          <a:xfrm flipV="1">
            <a:off x="11280576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CB589469-F1B6-3BD0-2002-C553EF3D44F7}"/>
              </a:ext>
            </a:extLst>
          </p:cNvPr>
          <p:cNvCxnSpPr>
            <a:cxnSpLocks/>
          </p:cNvCxnSpPr>
          <p:nvPr/>
        </p:nvCxnSpPr>
        <p:spPr>
          <a:xfrm flipV="1">
            <a:off x="11568608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DA1A284F-E799-8300-AFFA-847C8EB6FB09}"/>
              </a:ext>
            </a:extLst>
          </p:cNvPr>
          <p:cNvCxnSpPr>
            <a:cxnSpLocks/>
          </p:cNvCxnSpPr>
          <p:nvPr/>
        </p:nvCxnSpPr>
        <p:spPr>
          <a:xfrm flipV="1">
            <a:off x="6672064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BAAD34B3-1193-4059-8971-86875E263200}"/>
              </a:ext>
            </a:extLst>
          </p:cNvPr>
          <p:cNvCxnSpPr>
            <a:cxnSpLocks/>
          </p:cNvCxnSpPr>
          <p:nvPr/>
        </p:nvCxnSpPr>
        <p:spPr>
          <a:xfrm flipV="1">
            <a:off x="6960096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AA41C5C4-AD11-DB55-60AE-DB508DBF40C9}"/>
              </a:ext>
            </a:extLst>
          </p:cNvPr>
          <p:cNvCxnSpPr>
            <a:cxnSpLocks/>
          </p:cNvCxnSpPr>
          <p:nvPr/>
        </p:nvCxnSpPr>
        <p:spPr>
          <a:xfrm flipV="1">
            <a:off x="7248128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id="{8B7269C4-CAFF-7B3A-2163-9198526DEE51}"/>
              </a:ext>
            </a:extLst>
          </p:cNvPr>
          <p:cNvCxnSpPr>
            <a:cxnSpLocks/>
          </p:cNvCxnSpPr>
          <p:nvPr/>
        </p:nvCxnSpPr>
        <p:spPr>
          <a:xfrm flipV="1">
            <a:off x="7536160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822ACE80-AEF3-57E2-22B7-B6E4CB4FE544}"/>
              </a:ext>
            </a:extLst>
          </p:cNvPr>
          <p:cNvCxnSpPr>
            <a:cxnSpLocks/>
          </p:cNvCxnSpPr>
          <p:nvPr/>
        </p:nvCxnSpPr>
        <p:spPr>
          <a:xfrm flipV="1">
            <a:off x="7824192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 Verbindung mit Pfeil 45">
            <a:extLst>
              <a:ext uri="{FF2B5EF4-FFF2-40B4-BE49-F238E27FC236}">
                <a16:creationId xmlns:a16="http://schemas.microsoft.com/office/drawing/2014/main" id="{A7FA18A9-967F-C5CE-6004-70AAA1C92CBA}"/>
              </a:ext>
            </a:extLst>
          </p:cNvPr>
          <p:cNvCxnSpPr>
            <a:cxnSpLocks/>
          </p:cNvCxnSpPr>
          <p:nvPr/>
        </p:nvCxnSpPr>
        <p:spPr>
          <a:xfrm flipV="1">
            <a:off x="8112224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 Verbindung mit Pfeil 46">
            <a:extLst>
              <a:ext uri="{FF2B5EF4-FFF2-40B4-BE49-F238E27FC236}">
                <a16:creationId xmlns:a16="http://schemas.microsoft.com/office/drawing/2014/main" id="{B3863268-4FCA-1BF7-F762-F267A33B0C7C}"/>
              </a:ext>
            </a:extLst>
          </p:cNvPr>
          <p:cNvCxnSpPr>
            <a:cxnSpLocks/>
          </p:cNvCxnSpPr>
          <p:nvPr/>
        </p:nvCxnSpPr>
        <p:spPr>
          <a:xfrm flipV="1">
            <a:off x="8400256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 Verbindung mit Pfeil 47">
            <a:extLst>
              <a:ext uri="{FF2B5EF4-FFF2-40B4-BE49-F238E27FC236}">
                <a16:creationId xmlns:a16="http://schemas.microsoft.com/office/drawing/2014/main" id="{DF4A1B36-2E04-3857-AD13-0D64F81DC244}"/>
              </a:ext>
            </a:extLst>
          </p:cNvPr>
          <p:cNvCxnSpPr>
            <a:cxnSpLocks/>
          </p:cNvCxnSpPr>
          <p:nvPr/>
        </p:nvCxnSpPr>
        <p:spPr>
          <a:xfrm flipV="1">
            <a:off x="8688288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Gerade Verbindung mit Pfeil 48">
            <a:extLst>
              <a:ext uri="{FF2B5EF4-FFF2-40B4-BE49-F238E27FC236}">
                <a16:creationId xmlns:a16="http://schemas.microsoft.com/office/drawing/2014/main" id="{079B7F30-EB01-A164-92CC-814EABB566E3}"/>
              </a:ext>
            </a:extLst>
          </p:cNvPr>
          <p:cNvCxnSpPr>
            <a:cxnSpLocks/>
          </p:cNvCxnSpPr>
          <p:nvPr/>
        </p:nvCxnSpPr>
        <p:spPr>
          <a:xfrm>
            <a:off x="8972490" y="3346886"/>
            <a:ext cx="766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Gerade Verbindung mit Pfeil 49">
            <a:extLst>
              <a:ext uri="{FF2B5EF4-FFF2-40B4-BE49-F238E27FC236}">
                <a16:creationId xmlns:a16="http://schemas.microsoft.com/office/drawing/2014/main" id="{BEB932F2-1C83-9C3A-A060-CC3126A9327C}"/>
              </a:ext>
            </a:extLst>
          </p:cNvPr>
          <p:cNvCxnSpPr>
            <a:cxnSpLocks/>
          </p:cNvCxnSpPr>
          <p:nvPr/>
        </p:nvCxnSpPr>
        <p:spPr>
          <a:xfrm flipV="1">
            <a:off x="9264352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Gerade Verbindung mit Pfeil 50">
            <a:extLst>
              <a:ext uri="{FF2B5EF4-FFF2-40B4-BE49-F238E27FC236}">
                <a16:creationId xmlns:a16="http://schemas.microsoft.com/office/drawing/2014/main" id="{ED4E415A-0AB7-A62A-B5EB-65010FDE55A7}"/>
              </a:ext>
            </a:extLst>
          </p:cNvPr>
          <p:cNvCxnSpPr>
            <a:cxnSpLocks/>
          </p:cNvCxnSpPr>
          <p:nvPr/>
        </p:nvCxnSpPr>
        <p:spPr>
          <a:xfrm flipV="1">
            <a:off x="9552384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Gerade Verbindung mit Pfeil 51">
            <a:extLst>
              <a:ext uri="{FF2B5EF4-FFF2-40B4-BE49-F238E27FC236}">
                <a16:creationId xmlns:a16="http://schemas.microsoft.com/office/drawing/2014/main" id="{4F5FBB76-D6EC-FC2F-5A07-BE5845EA44A0}"/>
              </a:ext>
            </a:extLst>
          </p:cNvPr>
          <p:cNvCxnSpPr>
            <a:cxnSpLocks/>
          </p:cNvCxnSpPr>
          <p:nvPr/>
        </p:nvCxnSpPr>
        <p:spPr>
          <a:xfrm flipV="1">
            <a:off x="9840416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Gerade Verbindung mit Pfeil 52">
            <a:extLst>
              <a:ext uri="{FF2B5EF4-FFF2-40B4-BE49-F238E27FC236}">
                <a16:creationId xmlns:a16="http://schemas.microsoft.com/office/drawing/2014/main" id="{5879AF5E-438C-4E8A-A708-C6ECCB45E977}"/>
              </a:ext>
            </a:extLst>
          </p:cNvPr>
          <p:cNvCxnSpPr>
            <a:cxnSpLocks/>
          </p:cNvCxnSpPr>
          <p:nvPr/>
        </p:nvCxnSpPr>
        <p:spPr>
          <a:xfrm flipV="1">
            <a:off x="10128448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Gerade Verbindung mit Pfeil 53">
            <a:extLst>
              <a:ext uri="{FF2B5EF4-FFF2-40B4-BE49-F238E27FC236}">
                <a16:creationId xmlns:a16="http://schemas.microsoft.com/office/drawing/2014/main" id="{8A5E28BF-3243-0CFA-06DA-6CC7D26D8263}"/>
              </a:ext>
            </a:extLst>
          </p:cNvPr>
          <p:cNvCxnSpPr>
            <a:cxnSpLocks/>
          </p:cNvCxnSpPr>
          <p:nvPr/>
        </p:nvCxnSpPr>
        <p:spPr>
          <a:xfrm flipV="1">
            <a:off x="10416480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Gerade Verbindung mit Pfeil 54">
            <a:extLst>
              <a:ext uri="{FF2B5EF4-FFF2-40B4-BE49-F238E27FC236}">
                <a16:creationId xmlns:a16="http://schemas.microsoft.com/office/drawing/2014/main" id="{E611606B-BF38-DDF7-FC58-9A4561C6E03F}"/>
              </a:ext>
            </a:extLst>
          </p:cNvPr>
          <p:cNvCxnSpPr>
            <a:cxnSpLocks/>
          </p:cNvCxnSpPr>
          <p:nvPr/>
        </p:nvCxnSpPr>
        <p:spPr>
          <a:xfrm flipV="1">
            <a:off x="10704512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Gerade Verbindung mit Pfeil 55">
            <a:extLst>
              <a:ext uri="{FF2B5EF4-FFF2-40B4-BE49-F238E27FC236}">
                <a16:creationId xmlns:a16="http://schemas.microsoft.com/office/drawing/2014/main" id="{DD9E0D53-F0E3-C767-40FD-56F6F1E50B5F}"/>
              </a:ext>
            </a:extLst>
          </p:cNvPr>
          <p:cNvCxnSpPr>
            <a:cxnSpLocks/>
          </p:cNvCxnSpPr>
          <p:nvPr/>
        </p:nvCxnSpPr>
        <p:spPr>
          <a:xfrm flipV="1">
            <a:off x="10992544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Gerade Verbindung mit Pfeil 56">
            <a:extLst>
              <a:ext uri="{FF2B5EF4-FFF2-40B4-BE49-F238E27FC236}">
                <a16:creationId xmlns:a16="http://schemas.microsoft.com/office/drawing/2014/main" id="{878A7BBF-EFA3-2D6D-90F6-DBD0969090A6}"/>
              </a:ext>
            </a:extLst>
          </p:cNvPr>
          <p:cNvCxnSpPr>
            <a:cxnSpLocks/>
          </p:cNvCxnSpPr>
          <p:nvPr/>
        </p:nvCxnSpPr>
        <p:spPr>
          <a:xfrm flipV="1">
            <a:off x="11280576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Gerade Verbindung mit Pfeil 57">
            <a:extLst>
              <a:ext uri="{FF2B5EF4-FFF2-40B4-BE49-F238E27FC236}">
                <a16:creationId xmlns:a16="http://schemas.microsoft.com/office/drawing/2014/main" id="{4E5CB6CB-B063-2DDD-F57A-2886E52849E4}"/>
              </a:ext>
            </a:extLst>
          </p:cNvPr>
          <p:cNvCxnSpPr>
            <a:cxnSpLocks/>
          </p:cNvCxnSpPr>
          <p:nvPr/>
        </p:nvCxnSpPr>
        <p:spPr>
          <a:xfrm flipV="1">
            <a:off x="11568608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Grafik 61">
            <a:extLst>
              <a:ext uri="{FF2B5EF4-FFF2-40B4-BE49-F238E27FC236}">
                <a16:creationId xmlns:a16="http://schemas.microsoft.com/office/drawing/2014/main" id="{3AE542FD-9BF6-1B4F-4F25-B2A79DFE154F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5769" y="3937710"/>
            <a:ext cx="208762" cy="114286"/>
          </a:xfrm>
          <a:prstGeom prst="rect">
            <a:avLst/>
          </a:prstGeom>
        </p:spPr>
      </p:pic>
      <p:pic>
        <p:nvPicPr>
          <p:cNvPr id="64" name="Grafik 63">
            <a:extLst>
              <a:ext uri="{FF2B5EF4-FFF2-40B4-BE49-F238E27FC236}">
                <a16:creationId xmlns:a16="http://schemas.microsoft.com/office/drawing/2014/main" id="{BC9852AE-7050-5DA2-4F00-8E7F8F737570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638" y="2417359"/>
            <a:ext cx="239238" cy="254476"/>
          </a:xfrm>
          <a:prstGeom prst="rect">
            <a:avLst/>
          </a:prstGeom>
        </p:spPr>
      </p:pic>
      <p:pic>
        <p:nvPicPr>
          <p:cNvPr id="67" name="Grafik 66">
            <a:extLst>
              <a:ext uri="{FF2B5EF4-FFF2-40B4-BE49-F238E27FC236}">
                <a16:creationId xmlns:a16="http://schemas.microsoft.com/office/drawing/2014/main" id="{0926ADE6-DF48-66A9-3D5A-469A956F3D96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8575" y="3487374"/>
            <a:ext cx="337345" cy="254953"/>
          </a:xfrm>
          <a:prstGeom prst="rect">
            <a:avLst/>
          </a:prstGeom>
        </p:spPr>
      </p:pic>
      <p:sp>
        <p:nvSpPr>
          <p:cNvPr id="10" name="Titel 1">
            <a:extLst>
              <a:ext uri="{FF2B5EF4-FFF2-40B4-BE49-F238E27FC236}">
                <a16:creationId xmlns:a16="http://schemas.microsoft.com/office/drawing/2014/main" id="{5E8E0C93-87E2-14CD-F80F-35BB4BF1A6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8112471" cy="1224111"/>
          </a:xfrm>
        </p:spPr>
        <p:txBody>
          <a:bodyPr/>
          <a:lstStyle/>
          <a:p>
            <a:r>
              <a:rPr lang="en-US" dirty="0"/>
              <a:t>Bloch Theory of</a:t>
            </a:r>
            <a:br>
              <a:rPr lang="en-US" dirty="0"/>
            </a:br>
            <a:r>
              <a:rPr lang="en-US" dirty="0"/>
              <a:t>Ferromagnetism</a:t>
            </a:r>
          </a:p>
        </p:txBody>
      </p:sp>
    </p:spTree>
    <p:extLst>
      <p:ext uri="{BB962C8B-B14F-4D97-AF65-F5344CB8AC3E}">
        <p14:creationId xmlns:p14="http://schemas.microsoft.com/office/powerpoint/2010/main" val="94654415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4,222"/>
  <p:tag name="ORIGINALWIDTH" val="2361,455"/>
  <p:tag name="OUTPUTTYPE" val="PNG"/>
  <p:tag name="IGUANATEXVERSION" val="161"/>
  <p:tag name="LATEXADDIN" val="\documentclass{article}&#10;\usepackage{amsmath}&#10;\pagestyle{empty}&#10;\begin{document}&#10;&#10;&#10;\begin{align*}&#10;\left[ \hat{S}_i^x,\hat{S}_j^y \right] = \text{i}\hat{S}_i^z  \delta_{i,j}  \qquad + \text{cyclic permutation}&#10;\end{align*}&#10;&#10;\end{document}"/>
  <p:tag name="IGUANATEXSIZE" val="20"/>
  <p:tag name="IGUANATEXCURSOR" val="157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2,48969"/>
  <p:tag name="ORIGINALWIDTH" val="50,2437"/>
  <p:tag name="OUTPUTTYPE" val="PNG"/>
  <p:tag name="IGUANATEXVERSION" val="162"/>
  <p:tag name="LATEXADDIN" val="\documentclass{article}&#10;\usepackage{amsmath}&#10;\pagestyle{empty}&#10;\begin{document}&#10;$2$&#10;&#10;&#10;&#10;\end{document}"/>
  <p:tag name="IGUANATEXSIZE" val="20"/>
  <p:tag name="IGUANATEXCURSOR" val="82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,2126"/>
  <p:tag name="ORIGINALWIDTH" val="2104,237"/>
  <p:tag name="OUTPUTTYPE" val="PNG"/>
  <p:tag name="IGUANATEXVERSION" val="162"/>
  <p:tag name="LATEXADDIN" val="\documentclass{article}&#10;\usepackage{amsmath}&#10;\pagestyle{empty}&#10;\begin{document}&#10;&#10;\begin{align*}&#10;\hat{S}_n^+ |n_\sigma\rangle =  \sqrt{2S}\sqrt{1-\frac{\sigma_n -1}{2S}} \sqrt{\sigma_n}|n_{\sigma-1}\rangle &#10;\end{align*}&#10;&#10;&#10;\end{document}"/>
  <p:tag name="IGUANATEXSIZE" val="20"/>
  <p:tag name="IGUANATEXCURSOR" val="196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7,4841"/>
  <p:tag name="ORIGINALWIDTH" val="1100,862"/>
  <p:tag name="OUTPUTTYPE" val="PNG"/>
  <p:tag name="IGUANATEXVERSION" val="162"/>
  <p:tag name="LATEXADDIN" val="\documentclass{article}&#10;\usepackage{amsmath}&#10;\pagestyle{empty}&#10;\begin{document}&#10;&#10;\begin{align*}&#10;\hat{a}_n |n_\sigma\rangle =  \sqrt{\sigma_n} |n_{\sigma-1}\rangle  &#10;\end{align*}&#10;&#10;&#10;\end{document}"/>
  <p:tag name="IGUANATEXSIZE" val="20"/>
  <p:tag name="IGUANATEXCURSOR" val="153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4,7319"/>
  <p:tag name="ORIGINALWIDTH" val="1314,586"/>
  <p:tag name="OUTPUTTYPE" val="PNG"/>
  <p:tag name="IGUANATEXVERSION" val="162"/>
  <p:tag name="LATEXADDIN" val="\documentclass{article}&#10;\usepackage{amsmath}&#10;\pagestyle{empty}&#10;\begin{document}&#10;&#10;\begin{align*}&#10;\hat{a}^\dagger_n |n_\sigma\rangle =  \sqrt{\sigma_n +1} |n_{\sigma+1}\rangle  &#10;\end{align*}&#10;&#10;&#10;\end{document}"/>
  <p:tag name="IGUANATEXSIZE" val="20"/>
  <p:tag name="IGUANATEXCURSOR" val="166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,2126"/>
  <p:tag name="ORIGINALWIDTH" val="2110,986"/>
  <p:tag name="OUTPUTTYPE" val="PNG"/>
  <p:tag name="IGUANATEXVERSION" val="162"/>
  <p:tag name="LATEXADDIN" val="\documentclass{article}&#10;\usepackage{amsmath}&#10;\pagestyle{empty}&#10;\begin{document}&#10;&#10;\begin{align*}&#10;\hat{S}_n^- |n_\sigma\rangle =  \sqrt{2S} \sqrt{\sigma_n+1} \sqrt{1-\frac{\sigma_n}{2S}}|n_{\sigma+1}\rangle &#10;\end{align*}&#10;&#10;&#10;\end{document}"/>
  <p:tag name="IGUANATEXSIZE" val="20"/>
  <p:tag name="IGUANATEXCURSOR" val="17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,9868"/>
  <p:tag name="ORIGINALWIDTH" val="380,2025"/>
  <p:tag name="OUTPUTTYPE" val="PNG"/>
  <p:tag name="IGUANATEXVERSION" val="162"/>
  <p:tag name="LATEXADDIN" val="\documentclass{article}&#10;\usepackage{amsmath}&#10;\pagestyle{empty}&#10;\begin{document}&#10;&#10;\begin{align*}&#10;\sigma \leq 2S&#10;\end{align*}&#10;&#10;&#10;\end{document}"/>
  <p:tag name="IGUANATEXSIZE" val="20"/>
  <p:tag name="IGUANATEXCURSOR" val="110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,2126"/>
  <p:tag name="ORIGINALWIDTH" val="2464,192"/>
  <p:tag name="OUTPUTTYPE" val="PNG"/>
  <p:tag name="IGUANATEXVERSION" val="162"/>
  <p:tag name="LATEXADDIN" val="\documentclass{article}&#10;\usepackage{amsmath}&#10;\pagestyle{empty}&#10;\begin{document}&#10;&#10;\begin{align*}&#10;\hat{S}_n^- |n_{2S}\rangle =  \sqrt{2S} \sqrt{2S+1} \sqrt{1-\frac{2S}{2S}}|n_{2S+1}\rangle = 0 &#10;\end{align*}&#10;&#10;&#10;\end{document}"/>
  <p:tag name="IGUANATEXSIZE" val="20"/>
  <p:tag name="IGUANATEXCURSOR" val="190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7,4653"/>
  <p:tag name="ORIGINALWIDTH" val="1666,292"/>
  <p:tag name="OUTPUTTYPE" val="PNG"/>
  <p:tag name="IGUANATEXVERSION" val="162"/>
  <p:tag name="LATEXADDIN" val="\documentclass{article}&#10;\usepackage{amsmath}&#10;\pagestyle{empty}&#10;\begin{document}&#10;&#10;\begin{align*}&#10;|n_\sigma\rangle =   |S,S,\ldots,\underbrace{S-\sigma_n}_{n},\ldots,S\rangle&#10;\end{align*}&#10;&#10;&#10;\end{document}"/>
  <p:tag name="IGUANATEXSIZE" val="20"/>
  <p:tag name="IGUANATEXCURSOR" val="151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,2126"/>
  <p:tag name="ORIGINALWIDTH" val="2104,237"/>
  <p:tag name="OUTPUTTYPE" val="PNG"/>
  <p:tag name="IGUANATEXVERSION" val="162"/>
  <p:tag name="LATEXADDIN" val="\documentclass{article}&#10;\usepackage{amsmath}&#10;\pagestyle{empty}&#10;\begin{document}&#10;&#10;\begin{align*}&#10;\hat{S}_n^+ |n_\sigma\rangle =  \sqrt{2S}\sqrt{1-\frac{\sigma_n -1}{2S}} \sqrt{\sigma_n}|n_{\sigma-1}\rangle &#10;\end{align*}&#10;&#10;&#10;\end{document}"/>
  <p:tag name="IGUANATEXSIZE" val="20"/>
  <p:tag name="IGUANATEXCURSOR" val="196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,2126"/>
  <p:tag name="ORIGINALWIDTH" val="2110,986"/>
  <p:tag name="OUTPUTTYPE" val="PNG"/>
  <p:tag name="IGUANATEXVERSION" val="162"/>
  <p:tag name="LATEXADDIN" val="\documentclass{article}&#10;\usepackage{amsmath}&#10;\pagestyle{empty}&#10;\begin{document}&#10;&#10;\begin{align*}&#10;\hat{S}_n^- |n_\sigma\rangle =  \sqrt{2S} \sqrt{\sigma_n+1} \sqrt{1-\frac{\sigma_n}{2S}}|n_{\sigma+1}\rangle &#10;\end{align*}&#10;&#10;&#10;\end{document}"/>
  <p:tag name="IGUANATEXSIZE" val="20"/>
  <p:tag name="IGUANATEXCURSOR" val="17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4,7319"/>
  <p:tag name="ORIGINALWIDTH" val="1314,586"/>
  <p:tag name="OUTPUTTYPE" val="PNG"/>
  <p:tag name="IGUANATEXVERSION" val="162"/>
  <p:tag name="LATEXADDIN" val="\documentclass{article}&#10;\usepackage{amsmath}&#10;\pagestyle{empty}&#10;\begin{document}&#10;&#10;\begin{align*}&#10;\hat{a}^\dagger_n |n_\sigma\rangle =  \sqrt{\sigma_n +1} |n_{\sigma+1}\rangle  &#10;\end{align*}&#10;&#10;&#10;\end{document}"/>
  <p:tag name="IGUANATEXSIZE" val="20"/>
  <p:tag name="IGUANATEXCURSOR" val="166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,48929"/>
  <p:tag name="ORIGINALWIDTH" val="52,49347"/>
  <p:tag name="OUTPUTTYPE" val="PNG"/>
  <p:tag name="IGUANATEXVERSION" val="162"/>
  <p:tag name="LATEXADDIN" val="\documentclass{article}&#10;\usepackage{amsmath}&#10;\pagestyle{empty}&#10;\begin{document}&#10;$3$&#10;&#10;&#10;&#10;\end{document}"/>
  <p:tag name="IGUANATEXSIZE" val="20"/>
  <p:tag name="IGUANATEXCURSOR" val="82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73,4533"/>
  <p:tag name="ORIGINALWIDTH" val="1334,833"/>
  <p:tag name="OUTPUTTYPE" val="PNG"/>
  <p:tag name="IGUANATEXVERSION" val="162"/>
  <p:tag name="LATEXADDIN" val="\documentclass{article}&#10;\usepackage{amsmath}&#10;\pagestyle{empty}&#10;\begin{document}&#10;&#10;\begin{align*}&#10;\hat{S}_n^+ =  \sqrt{2S}\sqrt{1-\frac{\hat{a}^\dagger_n\hat{a}_n }{2S}} \hat{a}_n&#10;\end{align*}&#10;&#10;&#10;\end{document}"/>
  <p:tag name="IGUANATEXSIZE" val="20"/>
  <p:tag name="IGUANATEXCURSOR" val="161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4,7319"/>
  <p:tag name="ORIGINALWIDTH" val="1570,304"/>
  <p:tag name="OUTPUTTYPE" val="PNG"/>
  <p:tag name="IGUANATEXVERSION" val="162"/>
  <p:tag name="LATEXADDIN" val="\documentclass{article}&#10;\usepackage{amsmath}&#10;\pagestyle{empty}&#10;\begin{document}&#10;&#10;\begin{align*}&#10;\hat{a}_n^\dagger \hat{a}_n |n_{\sigma-1}\rangle =  (\sigma_n-1) |n_{\sigma-1}\rangle  &#10;\end{align*}&#10;&#10;&#10;\end{document}"/>
  <p:tag name="IGUANATEXSIZE" val="20"/>
  <p:tag name="IGUANATEXCURSOR" val="173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7,4841"/>
  <p:tag name="ORIGINALWIDTH" val="1100,862"/>
  <p:tag name="OUTPUTTYPE" val="PNG"/>
  <p:tag name="IGUANATEXVERSION" val="162"/>
  <p:tag name="LATEXADDIN" val="\documentclass{article}&#10;\usepackage{amsmath}&#10;\pagestyle{empty}&#10;\begin{document}&#10;&#10;\begin{align*}&#10;\hat{a}_n |n_\sigma\rangle =  \sqrt{\sigma_n} |n_{\sigma-1}\rangle  &#10;\end{align*}&#10;&#10;&#10;\end{document}"/>
  <p:tag name="IGUANATEXSIZE" val="20"/>
  <p:tag name="IGUANATEXCURSOR" val="153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7,4653"/>
  <p:tag name="ORIGINALWIDTH" val="1666,292"/>
  <p:tag name="OUTPUTTYPE" val="PNG"/>
  <p:tag name="IGUANATEXVERSION" val="162"/>
  <p:tag name="LATEXADDIN" val="\documentclass{article}&#10;\usepackage{amsmath}&#10;\pagestyle{empty}&#10;\begin{document}&#10;&#10;\begin{align*}&#10;|n_\sigma\rangle =   |S,S,\ldots,\underbrace{S-\sigma_n}_{n},\ldots,S\rangle&#10;\end{align*}&#10;&#10;&#10;\end{document}"/>
  <p:tag name="IGUANATEXSIZE" val="20"/>
  <p:tag name="IGUANATEXCURSOR" val="151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,2126"/>
  <p:tag name="ORIGINALWIDTH" val="2104,237"/>
  <p:tag name="OUTPUTTYPE" val="PNG"/>
  <p:tag name="IGUANATEXVERSION" val="162"/>
  <p:tag name="LATEXADDIN" val="\documentclass{article}&#10;\usepackage{amsmath}&#10;\pagestyle{empty}&#10;\begin{document}&#10;&#10;\begin{align*}&#10;\hat{S}_n^+ |n_\sigma\rangle =  \sqrt{2S}\sqrt{1-\frac{\sigma_n -1}{2S}} \sqrt{\sigma_n}|n_{\sigma-1}\rangle &#10;\end{align*}&#10;&#10;&#10;\end{document}"/>
  <p:tag name="IGUANATEXSIZE" val="20"/>
  <p:tag name="IGUANATEXCURSOR" val="196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,2126"/>
  <p:tag name="ORIGINALWIDTH" val="2110,986"/>
  <p:tag name="OUTPUTTYPE" val="PNG"/>
  <p:tag name="IGUANATEXVERSION" val="162"/>
  <p:tag name="LATEXADDIN" val="\documentclass{article}&#10;\usepackage{amsmath}&#10;\pagestyle{empty}&#10;\begin{document}&#10;&#10;\begin{align*}&#10;\hat{S}_n^- |n_\sigma\rangle =  \sqrt{2S} \sqrt{\sigma_n+1} \sqrt{1-\frac{\sigma_n}{2S}}|n_{\sigma+1}\rangle &#10;\end{align*}&#10;&#10;&#10;\end{document}"/>
  <p:tag name="IGUANATEXSIZE" val="20"/>
  <p:tag name="IGUANATEXCURSOR" val="17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4,7319"/>
  <p:tag name="ORIGINALWIDTH" val="1314,586"/>
  <p:tag name="OUTPUTTYPE" val="PNG"/>
  <p:tag name="IGUANATEXVERSION" val="162"/>
  <p:tag name="LATEXADDIN" val="\documentclass{article}&#10;\usepackage{amsmath}&#10;\pagestyle{empty}&#10;\begin{document}&#10;&#10;\begin{align*}&#10;\hat{a}^\dagger_n |n_\sigma\rangle =  \sqrt{\sigma_n +1} |n_{\sigma+1}\rangle  &#10;\end{align*}&#10;&#10;&#10;\end{document}"/>
  <p:tag name="IGUANATEXSIZE" val="20"/>
  <p:tag name="IGUANATEXCURSOR" val="166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73,4533"/>
  <p:tag name="ORIGINALWIDTH" val="1334,833"/>
  <p:tag name="OUTPUTTYPE" val="PNG"/>
  <p:tag name="IGUANATEXVERSION" val="162"/>
  <p:tag name="LATEXADDIN" val="\documentclass{article}&#10;\usepackage{amsmath}&#10;\pagestyle{empty}&#10;\begin{document}&#10;&#10;\begin{align*}&#10;\hat{S}_n^+ =  \sqrt{2S}\sqrt{1-\frac{\hat{a}^\dagger_n\hat{a}_n }{2S}} \hat{a}_n&#10;\end{align*}&#10;&#10;&#10;\end{document}"/>
  <p:tag name="IGUANATEXSIZE" val="20"/>
  <p:tag name="IGUANATEXCURSOR" val="161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73,4533"/>
  <p:tag name="ORIGINALWIDTH" val="1346,082"/>
  <p:tag name="OUTPUTTYPE" val="PNG"/>
  <p:tag name="IGUANATEXVERSION" val="162"/>
  <p:tag name="LATEXADDIN" val="\documentclass{article}&#10;\usepackage{amsmath}&#10;\pagestyle{empty}&#10;\begin{document}&#10;&#10;\begin{align*}&#10;\hat{S}_n^- =  \sqrt{2S}\hat{a}_n^\dagger\sqrt{1-\frac{\hat{a}^\dagger_n\hat{a}_n }{2S}} &#10;\end{align*}&#10;&#10;&#10;\end{document}"/>
  <p:tag name="IGUANATEXSIZE" val="20"/>
  <p:tag name="IGUANATEXCURSOR" val="137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4,7319"/>
  <p:tag name="ORIGINALWIDTH" val="1003,375"/>
  <p:tag name="OUTPUTTYPE" val="PNG"/>
  <p:tag name="IGUANATEXVERSION" val="162"/>
  <p:tag name="LATEXADDIN" val="\documentclass{article}&#10;\usepackage{amsmath}&#10;\pagestyle{empty}&#10;\begin{document}&#10;&#10;\begin{align*}&#10;\hat{a}_n^\dagger \hat{a}_n |n_\sigma\rangle =  \sigma_n |n_{\sigma}\rangle  &#10;\end{align*}&#10;&#10;&#10;\end{document}"/>
  <p:tag name="IGUANATEXSIZE" val="20"/>
  <p:tag name="IGUANATEXCURSOR" val="144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3,98952"/>
  <p:tag name="ORIGINALWIDTH" val="56,24299"/>
  <p:tag name="OUTPUTTYPE" val="PNG"/>
  <p:tag name="IGUANATEXVERSION" val="162"/>
  <p:tag name="LATEXADDIN" val="\documentclass{article}&#10;\usepackage{amsmath}&#10;\pagestyle{empty}&#10;\begin{document}&#10;$4$&#10;&#10;&#10;&#10;\end{document}"/>
  <p:tag name="IGUANATEXSIZE" val="20"/>
  <p:tag name="IGUANATEXCURSOR" val="82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4,7319"/>
  <p:tag name="ORIGINALWIDTH" val="1570,304"/>
  <p:tag name="OUTPUTTYPE" val="PNG"/>
  <p:tag name="IGUANATEXVERSION" val="162"/>
  <p:tag name="LATEXADDIN" val="\documentclass{article}&#10;\usepackage{amsmath}&#10;\pagestyle{empty}&#10;\begin{document}&#10;&#10;\begin{align*}&#10;\hat{a}_n^\dagger \hat{a}_n |n_{\sigma-1}\rangle =  (\sigma_n-1) |n_{\sigma-1}\rangle  &#10;\end{align*}&#10;&#10;&#10;\end{document}"/>
  <p:tag name="IGUANATEXSIZE" val="20"/>
  <p:tag name="IGUANATEXCURSOR" val="173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7,4841"/>
  <p:tag name="ORIGINALWIDTH" val="1100,862"/>
  <p:tag name="OUTPUTTYPE" val="PNG"/>
  <p:tag name="IGUANATEXVERSION" val="162"/>
  <p:tag name="LATEXADDIN" val="\documentclass{article}&#10;\usepackage{amsmath}&#10;\pagestyle{empty}&#10;\begin{document}&#10;&#10;\begin{align*}&#10;\hat{a}_n |n_\sigma\rangle =  \sqrt{\sigma_n} |n_{\sigma-1}\rangle  &#10;\end{align*}&#10;&#10;&#10;\end{document}"/>
  <p:tag name="IGUANATEXSIZE" val="20"/>
  <p:tag name="IGUANATEXCURSOR" val="153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73,4533"/>
  <p:tag name="ORIGINALWIDTH" val="1334,833"/>
  <p:tag name="OUTPUTTYPE" val="PNG"/>
  <p:tag name="IGUANATEXVERSION" val="162"/>
  <p:tag name="LATEXADDIN" val="\documentclass{article}&#10;\usepackage{amsmath}&#10;\pagestyle{empty}&#10;\begin{document}&#10;&#10;\begin{align*}&#10;\hat{S}_n^+ =  \sqrt{2S}\sqrt{1-\frac{\hat{a}^\dagger_n\hat{a}_n }{2S}} \hat{a}_n&#10;\end{align*}&#10;&#10;&#10;\end{document}"/>
  <p:tag name="IGUANATEXSIZE" val="20"/>
  <p:tag name="IGUANATEXCURSOR" val="161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73,4533"/>
  <p:tag name="ORIGINALWIDTH" val="1346,082"/>
  <p:tag name="OUTPUTTYPE" val="PNG"/>
  <p:tag name="IGUANATEXVERSION" val="162"/>
  <p:tag name="LATEXADDIN" val="\documentclass{article}&#10;\usepackage{amsmath}&#10;\pagestyle{empty}&#10;\begin{document}&#10;&#10;\begin{align*}&#10;\hat{S}_n^- =  \sqrt{2S}\hat{a}_n^\dagger\sqrt{1-\frac{\hat{a}^\dagger_n\hat{a}_n }{2S}} &#10;\end{align*}&#10;&#10;&#10;\end{document}"/>
  <p:tag name="IGUANATEXSIZE" val="20"/>
  <p:tag name="IGUANATEXCURSOR" val="137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,2313"/>
  <p:tag name="ORIGINALWIDTH" val="797,1503"/>
  <p:tag name="OUTPUTTYPE" val="PNG"/>
  <p:tag name="IGUANATEXVERSION" val="162"/>
  <p:tag name="LATEXADDIN" val="\documentclass{article}&#10;\usepackage{amsmath}&#10;\pagestyle{empty}&#10;\begin{document}&#10;&#10;&#10;\begin{align*}&#10;\hat{S}^z_n = S-\hat{a}_n^\dagger \hat{a}_n&#10;\end{align*}&#10;&#10;\end{document}"/>
  <p:tag name="IGUANATEXSIZE" val="20"/>
  <p:tag name="IGUANATEXCURSOR" val="140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30,4087"/>
  <p:tag name="ORIGINALWIDTH" val="1837,27"/>
  <p:tag name="OUTPUTTYPE" val="PNG"/>
  <p:tag name="IGUANATEXVERSION" val="162"/>
  <p:tag name="LATEXADDIN" val="\documentclass{article}&#10;\usepackage{amsmath}&#10;\pagestyle{empty}&#10;\begin{document}&#10;&#10;&#10;\begin{align*}&#10;        \hat{S}_j^z &amp;= S - \hat{a}_j^\dagger \hat{a}_j \\&#10;        \hat{S}_j^+ &amp;= \hat{S}_j^x + \text{i} \hat{S}_j^y = \sqrt{2S - \hat{a}_j^\dagger\hat{a}_j } \cdot  \hat{a}_j\\&#10;        \hat{S}_j^- &amp;= \hat{S}_j^x - \text{i} \hat{S}_j^y = \hat{a}_j^\dagger \cdot \sqrt{2S - \hat{a}_j^\dagger\hat{a}_j } &#10;   \end{align*}&#10;&#10;\end{document}"/>
  <p:tag name="IGUANATEXSIZE" val="20"/>
  <p:tag name="IGUANATEXCURSOR" val="200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4,222"/>
  <p:tag name="ORIGINALWIDTH" val="1317,585"/>
  <p:tag name="OUTPUTTYPE" val="PNG"/>
  <p:tag name="IGUANATEXVERSION" val="162"/>
  <p:tag name="LATEXADDIN" val="\documentclass{article}&#10;\usepackage{amsmath}&#10;\pagestyle{empty}&#10;\begin{document}&#10;&#10;\begin{align*}&#10;\left[ \hat{S}_i^+,\hat{S}_j^- \right] = \ldots = 2 \hat{S}_i^z \delta_{i,j}&#10;\end{align*}&#10;&#10;&#10;\end{document}"/>
  <p:tag name="IGUANATEXSIZE" val="20"/>
  <p:tag name="IGUANATEXCURSOR" val="146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4,222"/>
  <p:tag name="ORIGINALWIDTH" val="1041,62"/>
  <p:tag name="OUTPUTTYPE" val="PNG"/>
  <p:tag name="IGUANATEXVERSION" val="161"/>
  <p:tag name="LATEXADDIN" val="\documentclass{article}&#10;\usepackage{amsmath}&#10;\pagestyle{empty}&#10;\begin{document}&#10;&#10;\begin{align*}&#10;\left[ \hat{S}_i^z,\hat{S}_j^\pm \right] = \pm \hat{S}_i^\pm \delta_{i,j}&#10;\end{align*}&#10;&#10;&#10;\end{document}"/>
  <p:tag name="IGUANATEXSIZE" val="20"/>
  <p:tag name="IGUANATEXCURSOR" val="156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,9868"/>
  <p:tag name="ORIGINALWIDTH" val="380,2025"/>
  <p:tag name="OUTPUTTYPE" val="PNG"/>
  <p:tag name="IGUANATEXVERSION" val="162"/>
  <p:tag name="LATEXADDIN" val="\documentclass{article}&#10;\usepackage{amsmath}&#10;\pagestyle{empty}&#10;\begin{document}&#10;&#10;\begin{align*}&#10;\sigma \leq 2S&#10;\end{align*}&#10;&#10;&#10;\end{document}"/>
  <p:tag name="IGUANATEXSIZE" val="20"/>
  <p:tag name="IGUANATEXCURSOR" val="110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30,4087"/>
  <p:tag name="ORIGINALWIDTH" val="1837,27"/>
  <p:tag name="OUTPUTTYPE" val="PNG"/>
  <p:tag name="IGUANATEXVERSION" val="162"/>
  <p:tag name="LATEXADDIN" val="\documentclass{article}&#10;\usepackage{amsmath}&#10;\pagestyle{empty}&#10;\begin{document}&#10;&#10;&#10;\begin{align*}&#10;        \hat{S}_j^z &amp;= S - \hat{a}_j^\dagger \hat{a}_j \\&#10;        \hat{S}_j^+ &amp;= \hat{S}_j^x + \text{i} \hat{S}_j^y = \sqrt{2S - \hat{a}_j^\dagger\hat{a}_j } \cdot  \hat{a}_j\\&#10;        \hat{S}_j^- &amp;= \hat{S}_j^x - \text{i} \hat{S}_j^y = \hat{a}_j^\dagger \cdot \sqrt{2S - \hat{a}_j^\dagger\hat{a}_j } &#10;   \end{align*}&#10;&#10;\end{document}"/>
  <p:tag name="IGUANATEXSIZE" val="20"/>
  <p:tag name="IGUANATEXCURSOR" val="200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067,117"/>
  <p:tag name="OUTPUTTYPE" val="PNG"/>
  <p:tag name="IGUANATEXVERSION" val="162"/>
  <p:tag name="LATEXADDIN" val="\documentclass{article}&#10;\usepackage{amsmath}&#10;\pagestyle{empty}&#10;\begin{document}&#10;&#10;\begin{align*}&#10;|0\rangle = |S,S,S,\ldots,S\rangle&#10;\end{align*}&#10;&#10;&#10;\end{document}"/>
  <p:tag name="IGUANATEXSIZE" val="20"/>
  <p:tag name="IGUANATEXCURSOR" val="130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14,661"/>
  <p:tag name="ORIGINALWIDTH" val="4918,635"/>
  <p:tag name="OUTPUTTYPE" val="PNG"/>
  <p:tag name="IGUANATEXVERSION" val="162"/>
  <p:tag name="LATEXADDIN" val="\documentclass{article}&#10;\usepackage{amsmath}&#10;\newcommand*{\op}[1]{\hat{#1}}&#10;\pagestyle{empty}&#10;&#10;\begin{document}&#10;&#10;\begin{align*}&#10;         \left[\op{S}_j^+, \op{S}_k^-\right] &amp;= &#10;         \left[\sqrt{2S - \op{a}_j^\dagger\op{a}_j } \cdot  \op{a}_j, \op{a}_k^\dagger \cdot \sqrt{2S - \op{a}_k^\dagger\op{a}_k } \right]\\&#10;        &amp;\overset{k\neq j}{=} \sqrt{2S - \op{a}_j^\dagger\op{a}_j } \left[ \op{a}_j, \op{a}_k^\dagger\right]\sqrt{2S - \op{a}_k^\dagger\op{a}_k } + \left[\sqrt{2S - \op{a}_j^\dagger\op{a}_j } , \op{a}_k^\dagger \right] \op{a}_j \sqrt{2S - \op{a}_k^\dagger\op{a}_k } \\&#10;        &amp;+ \op{a}_k^\dagger \sqrt{2S - \op{a}_j^\dagger\op{a}_j } \left[ \op{a}_j ,\sqrt{2S - \op{a}_k^\dagger\op{a}_k }  \right] + \op{a}_k^\dagger \left[\sqrt{2S - \op{a}_j^\dagger\op{a}_j } , \sqrt{2S - \op{a}_k^\dagger\op{a}_k }\right]\op{a}_j\\&#10;        &amp;= 0\\&#10;         &amp;\overset{k = j}{=} \left(\sqrt{2S - \op{a}_j^\dagger\op{a}_j } \cdot  \op{a}_j \cdot \op{a}_j^\dagger \cdot \sqrt{2S - \op{a}_j^\dagger\op{a}_j } \right) &#10;         - \left( \op{a}_j^\dagger \cdot \sqrt{2S - \op{a}_j^\dagger\op{a}_j }  \cdot \sqrt{2S - \op{a}_j^\dagger\op{a}_j } \cdot  \op{a}_j\right)\\         &#10;         &amp;=\left(\sqrt{2S - \op{a}_j^\dagger\op{a}_j } \cdot  \left( \op{a}_j^\dagger \op{a}_j +1\right)\cdot \sqrt{2S - \op{a}_j^\dagger\op{a}_j } \right) &#10;         - \left( \op{a}_j^\dagger \cdot \left(2S - \op{a}_j^\dagger\op{a}_j \right)  \cdot  \op{a}_j\right)\\&#10;         &amp;=\left(   \op{a}_j^\dagger \op{a}_j +1\right)\cdot \left(2S - \op{a}_j^\dagger\op{a}_j \right) &#10;         - \left( \op{a}_j^\dagger  \op{a}_j \cdot \left(2S - (\op{a}_j^\dagger\op{a}_j -1 )\right)  \right)\\&#10;         &amp;=\left(   \op{a}_j^\dagger \op{a}_j +1\right)\cdot \left(2S - \op{a}_j^\dagger\op{a}_j \right) &#10;         - \op{a}_j^\dagger  \op{a}_j \cdot \left(2S - \op{a}_j^\dagger\op{a}_j +1 \right)  \\&#10;         &amp;=\left(   \op{a}_j^\dagger \op{a}_j +1\right)\cdot \left(2S - \op{a}_j^\dagger\op{a}_j \right) &#10;          = \left(2S - \op{a}_j^\dagger\op{a}_j \right)  - \op{a}_j^\dagger  \op{a}_j &#10;          = 2 \cdot \left(S - \op{a}_j^\dagger\op{a}_j \right)  &#10;        =         \delta_{j,k} \cdot 2 \cdot \op{S}_j^z&#10;\end{align*}&#10;&#10;&#10;\end{document}"/>
  <p:tag name="IGUANATEXSIZE" val="20"/>
  <p:tag name="IGUANATEXCURSOR" val="1977"/>
  <p:tag name="TRANSPARENCY" val="Wahr"/>
  <p:tag name="COLORHEX" val="000000"/>
  <p:tag name="LATEXENGINEID" val="0"/>
  <p:tag name="TEMPFOLDER" val="c:\temp\"/>
  <p:tag name="LATEXFORMHEIGHT" val="476,25"/>
  <p:tag name="LATEXFORMWIDTH" val="1167"/>
  <p:tag name="LATEXFORMWRAP" val="Wahr"/>
  <p:tag name="BITMAPVECTOR" val="0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30,4087"/>
  <p:tag name="ORIGINALWIDTH" val="1837,27"/>
  <p:tag name="OUTPUTTYPE" val="PNG"/>
  <p:tag name="IGUANATEXVERSION" val="162"/>
  <p:tag name="LATEXADDIN" val="\documentclass{article}&#10;\usepackage{amsmath}&#10;\pagestyle{empty}&#10;\begin{document}&#10;&#10;&#10;\begin{align*}&#10;        \hat{S}_j^z &amp;= S - \hat{a}_j^\dagger \hat{a}_j \\&#10;        \hat{S}_j^+ &amp;= \hat{S}_j^x + \text{i} \hat{S}_j^y = \sqrt{2S - \hat{a}_j^\dagger\hat{a}_j } \cdot  \hat{a}_j\\&#10;        \hat{S}_j^- &amp;= \hat{S}_j^x - \text{i} \hat{S}_j^y = \hat{a}_j^\dagger \cdot \sqrt{2S - \hat{a}_j^\dagger\hat{a}_j } &#10;   \end{align*}&#10;&#10;\end{document}"/>
  <p:tag name="IGUANATEXSIZE" val="20"/>
  <p:tag name="IGUANATEXCURSOR" val="200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4,7319"/>
  <p:tag name="ORIGINALWIDTH" val="575,1781"/>
  <p:tag name="OUTPUTTYPE" val="PNG"/>
  <p:tag name="IGUANATEXVERSION" val="162"/>
  <p:tag name="LATEXADDIN" val="\documentclass{article}&#10;\usepackage{amsmath}&#10;\pagestyle{empty}&#10;\begin{document}&#10;&#10;\begin{align*}&#10; \langle \hat{a}^\dagger \hat{a} \rangle &lt; 2S&#10;\end{align*}&#10;&#10;&#10;\end{document}"/>
  <p:tag name="IGUANATEXSIZE" val="20"/>
  <p:tag name="IGUANATEXCURSOR" val="13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0,18"/>
  <p:tag name="ORIGINALWIDTH" val="2121,485"/>
  <p:tag name="OUTPUTTYPE" val="PNG"/>
  <p:tag name="IGUANATEXVERSION" val="162"/>
  <p:tag name="LATEXADDIN" val="\documentclass{article}&#10;\usepackage{amsmath}&#10;\pagestyle{empty}&#10;\begin{document}&#10;&#10;\begin{align*}&#10;[\hat{a}_{i},\hat{a}_{j}^\dagger] &#10;&amp;= \frac{1}{{2S}}\left[\hat{S}_i^+,\hat{S}_j^-\right] = \frac{1}{{S}} \hat{S}_i^z \delta_{i,j}\neq \delta_{i,j}\\&#10;&amp;\approx \frac{S}{S} \delta_{i,j} = \delta_{i,j}&#10;\end{align*}&#10;&#10;&#10;\end{document}"/>
  <p:tag name="IGUANATEXSIZE" val="20"/>
  <p:tag name="IGUANATEXCURSOR" val="244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4,222"/>
  <p:tag name="ORIGINALWIDTH" val="1005,624"/>
  <p:tag name="OUTPUTTYPE" val="PNG"/>
  <p:tag name="IGUANATEXVERSION" val="161"/>
  <p:tag name="LATEXADDIN" val="\documentclass{article}&#10;\usepackage{amsmath}&#10;\pagestyle{empty}&#10;\begin{document}&#10;&#10;\begin{align*}&#10;\left[ \hat{S}_i^+,\hat{S}_j^- \right] = 2 \hat{S}_i^z \delta_{i,j}&#10;\end{align*}&#10;&#10;&#10;\end{document}"/>
  <p:tag name="IGUANATEXSIZE" val="20"/>
  <p:tag name="IGUANATEXCURSOR" val="150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3,9783"/>
  <p:tag name="ORIGINALWIDTH" val="569,9287"/>
  <p:tag name="OUTPUTTYPE" val="PNG"/>
  <p:tag name="IGUANATEXVERSION" val="162"/>
  <p:tag name="LATEXADDIN" val="\documentclass{article}&#10;\usepackage{amsmath}&#10;\pagestyle{empty}&#10;\begin{document}&#10;&#10;\begin{align*}&#10;[\hat{a}_{i}^\dagger,\hat{a}_{j}^\dagger] &#10;&amp;= 0&#10;\end{align*}&#10;&#10;&#10;\end{document}"/>
  <p:tag name="IGUANATEXSIZE" val="20"/>
  <p:tag name="IGUANATEXCURSOR" val="127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0,4837"/>
  <p:tag name="ORIGINALWIDTH" val="559,4301"/>
  <p:tag name="OUTPUTTYPE" val="PNG"/>
  <p:tag name="IGUANATEXVERSION" val="162"/>
  <p:tag name="LATEXADDIN" val="\documentclass{article}&#10;\usepackage{amsmath}&#10;\pagestyle{empty}&#10;\begin{document}&#10;&#10;\begin{align*}&#10;[\hat{a}_{i},\hat{a}_{j}] &#10;&amp;= 0&#10;\end{align*}&#10;&#10;&#10;\end{document}"/>
  <p:tag name="IGUANATEXSIZE" val="20"/>
  <p:tag name="IGUANATEXCURSOR" val="11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26,584"/>
  <p:tag name="ORIGINALWIDTH" val="1824,522"/>
  <p:tag name="OUTPUTTYPE" val="PNG"/>
  <p:tag name="IGUANATEXVERSION" val="161"/>
  <p:tag name="LATEXADDIN" val="\documentclass{article}&#10;\usepackage{amsmath}&#10;\pagestyle{empty}&#10;\begin{document}&#10;&#10;&#10;\begin{align*}&#10;        \hat{S}_j^z &amp;= S - \hat{a}_j^\dagger \hat{a}_j \\&#10;        \hat{S}_j^y &amp;= \frac{\hat{S}_j^+-\hat{S}_j^-}{2\text{i}}\approx \frac{\sqrt{2S}}{2 \text{i}} \left( \hat{a}_{j} - \hat{a}_{j}^\dagger\right)\\&#10;        \hat{S}_j^x &amp;= \frac{\hat{S}_j^++\hat{S}_j^-}{2} \approx \frac{\sqrt{2S}}{2} \left( \hat{a}_{j} + \hat{a}_{j}^\dagger\right)\\&#10;      \hat{S}_j^+ &amp;\approx  \sqrt{2S} \cdot  \hat{a}_j\\&#10;        \hat{S}_j^- &amp;\approx  \sqrt{2S  } \cdot \hat{a}_j^\dagger  &#10;   \end{align*}&#10;&#10;\end{document}"/>
  <p:tag name="IGUANATEXSIZE" val="20"/>
  <p:tag name="IGUANATEXCURSOR" val="526"/>
  <p:tag name="TRANSPARENCY" val="Wahr"/>
  <p:tag name="LATEXENGINEID" val="0"/>
  <p:tag name="TEMPFOLDER" val="c:\temp\"/>
  <p:tag name="LATEXFORMHEIGHT" val="320"/>
  <p:tag name="LATEXFORMWIDTH" val="1008"/>
  <p:tag name="LATEXFORMWRAP" val="Wahr"/>
  <p:tag name="BITMAPVECTOR" val="0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30,4087"/>
  <p:tag name="ORIGINALWIDTH" val="1837,27"/>
  <p:tag name="OUTPUTTYPE" val="PNG"/>
  <p:tag name="IGUANATEXVERSION" val="162"/>
  <p:tag name="LATEXADDIN" val="\documentclass{article}&#10;\usepackage{amsmath}&#10;\pagestyle{empty}&#10;\begin{document}&#10;&#10;&#10;\begin{align*}&#10;        \hat{S}_j^z &amp;= S - \hat{a}_j^\dagger \hat{a}_j \\&#10;        \hat{S}_j^+ &amp;= \hat{S}_j^x + \text{i} \hat{S}_j^y = \sqrt{2S - \hat{a}_j^\dagger\hat{a}_j } \cdot  \hat{a}_j\\&#10;        \hat{S}_j^- &amp;= \hat{S}_j^x - \text{i} \hat{S}_j^y = \hat{a}_j^\dagger \cdot \sqrt{2S - \hat{a}_j^\dagger\hat{a}_j } &#10;   \end{align*}&#10;&#10;\end{document}"/>
  <p:tag name="IGUANATEXSIZE" val="20"/>
  <p:tag name="IGUANATEXCURSOR" val="200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26,584"/>
  <p:tag name="ORIGINALWIDTH" val="1824,522"/>
  <p:tag name="OUTPUTTYPE" val="PNG"/>
  <p:tag name="IGUANATEXVERSION" val="161"/>
  <p:tag name="LATEXADDIN" val="\documentclass{article}&#10;\usepackage{amsmath}&#10;\pagestyle{empty}&#10;\begin{document}&#10;&#10;&#10;\begin{align*}&#10;        \hat{S}_j^z &amp;= S - \hat{a}_j^\dagger \hat{a}_j \\&#10;        \hat{S}_j^y &amp;= \frac{\hat{S}_j^+-\hat{S}_j^-}{2\text{i}}\approx \frac{\sqrt{2S}}{2 \text{i}} \left( \hat{a}_{j} - \hat{a}_{j}^\dagger\right)\\&#10;        \hat{S}_j^x &amp;= \frac{\hat{S}_j^++\hat{S}_j^-}{2} \approx \frac{\sqrt{2S}}{2} \left( \hat{a}_{j} + \hat{a}_{j}^\dagger\right)\\&#10;      \hat{S}_j^+ &amp;\approx  \sqrt{2S} \cdot  \hat{a}_j\\&#10;        \hat{S}_j^- &amp;\approx  \sqrt{2S  } \cdot \hat{a}_j^\dagger  &#10;   \end{align*}&#10;&#10;\end{document}"/>
  <p:tag name="IGUANATEXSIZE" val="20"/>
  <p:tag name="IGUANATEXCURSOR" val="526"/>
  <p:tag name="TRANSPARENCY" val="Wahr"/>
  <p:tag name="LATEXENGINEID" val="0"/>
  <p:tag name="TEMPFOLDER" val="c:\temp\"/>
  <p:tag name="LATEXFORMHEIGHT" val="320"/>
  <p:tag name="LATEXFORMWIDTH" val="1008"/>
  <p:tag name="LATEXFORMWRAP" val="Wahr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47,4316"/>
  <p:tag name="ORIGINALWIDTH" val="3126,359"/>
  <p:tag name="OUTPUTTYPE" val="PNG"/>
  <p:tag name="IGUANATEXVERSION" val="161"/>
  <p:tag name="LATEXADDIN" val="\documentclass{article}&#10;\usepackage{amsmath}&#10;\pagestyle{empty}&#10;\begin{document}&#10;&#10;\begin{align*}&#10;\mathcal{H}|0\rangle &amp;= - \sum_{i,\Delta} J \cdot \left( \frac{1}{2} \left\{ \hat{S}_i^+ \hat{S}_{i+\Delta}^- +\hat{S}_i^- \hat{S}_{i+\Delta}^+\right\} + \hat{S}_i^z  \hat{S}_{i+\Delta}^z \right)|0\rangle\\&#10;&amp;=0 - z J N \cdot S^2|0\rangle = E_0 |0\rangle&#10;\end{align*}&#10;&#10;&#10;\end{document}"/>
  <p:tag name="IGUANATEXSIZE" val="20"/>
  <p:tag name="IGUANATEXCURSOR" val="309"/>
  <p:tag name="TRANSPARENCY" val="Wahr"/>
  <p:tag name="LATEXENGINEID" val="0"/>
  <p:tag name="TEMPFOLDER" val="c:\temp\"/>
  <p:tag name="LATEXFORMHEIGHT" val="320"/>
  <p:tag name="LATEXFORMWIDTH" val="1024,8"/>
  <p:tag name="LATEXFORMWRAP" val="Wahr"/>
  <p:tag name="BITMAPVECTOR" val="0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30,4087"/>
  <p:tag name="ORIGINALWIDTH" val="1837,27"/>
  <p:tag name="OUTPUTTYPE" val="PNG"/>
  <p:tag name="IGUANATEXVERSION" val="162"/>
  <p:tag name="LATEXADDIN" val="\documentclass{article}&#10;\usepackage{amsmath}&#10;\pagestyle{empty}&#10;\begin{document}&#10;&#10;&#10;\begin{align*}&#10;        \hat{S}_j^z &amp;= S - \hat{a}_j^\dagger \hat{a}_j \\&#10;        \hat{S}_j^+ &amp;= \hat{S}_j^x + \text{i} \hat{S}_j^y = \sqrt{2S - \hat{a}_j^\dagger\hat{a}_j } \cdot  \hat{a}_j\\&#10;        \hat{S}_j^- &amp;= \hat{S}_j^x - \text{i} \hat{S}_j^y = \hat{a}_j^\dagger \cdot \sqrt{2S - \hat{a}_j^\dagger\hat{a}_j } &#10;   \end{align*}&#10;&#10;\end{document}"/>
  <p:tag name="IGUANATEXSIZE" val="20"/>
  <p:tag name="IGUANATEXCURSOR" val="200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986,502"/>
  <p:tag name="ORIGINALWIDTH" val="3904,762"/>
  <p:tag name="OUTPUTTYPE" val="PNG"/>
  <p:tag name="IGUANATEXVERSION" val="161"/>
  <p:tag name="LATEXADDIN" val="\documentclass{article}&#10;\usepackage{amsmath}&#10;\pagestyle{empty}&#10;\begin{document}&#10;&#10;\begin{align*}&#10;\mathcal{H} &amp;= - \sum_{i,\Delta} J \cdot \hat{S}_i \cdot \hat{S}_{i+\Delta}\\&#10; &amp;= - \sum_{i,\Delta} J \cdot \left( \frac{1}{2} \left\{ \hat{S}_i^+ \hat{S}_{i+\Delta}^- +\hat{S}_i^- \hat{S}_{i+\Delta}^+\right\} + \hat{S}_i^z  \hat{S}_{i+\Delta}^z \right)\\&#10; &amp;= - \sum_{i,\Delta} J \cdot \left( S \left\{ \hat{a}_i \hat{a}_{i+\Delta}^\dagger +\hat{a}_i^\dagger \hat{a}_{i+\Delta}\right\} + \left(S-\hat{n}_i\right)  \left(S-\hat{n}_{i+\Delta}\right) \right)\\&#10; &amp;= - NJS^2-\sum_{i,\Delta} JS \cdot  \left\{ \hat{a}_{i+\Delta}^\dagger \hat{a}_i  +\hat{a}_i^\dagger \hat{a}_{i+\Delta}-\hat{n}_i-\hat{n}_{i+\Delta}\right\} + \underbrace{\sum_{i,\Delta} J \hat{n}_i\hat{n}_{i+\Delta}}_{\approx 0} \\&#10; &amp;\approx - NJS^2-\sum_{i,\Delta} JS \cdot  \left\{ \hat{a}_{i+\Delta}^\dagger \hat{a}_i  +\hat{a}_i^\dagger \hat{a}_{i+\Delta}-\hat{n}_i-\hat{n}_{i+\Delta}\right\}  \\&#10;\end{align*}&#10;&#10;&#10;\end{document}"/>
  <p:tag name="IGUANATEXSIZE" val="20"/>
  <p:tag name="IGUANATEXCURSOR" val="859"/>
  <p:tag name="TRANSPARENCY" val="Wahr"/>
  <p:tag name="LATEXENGINEID" val="0"/>
  <p:tag name="TEMPFOLDER" val="c:\temp\"/>
  <p:tag name="LATEXFORMHEIGHT" val="377,4"/>
  <p:tag name="LATEXFORMWIDTH" val="786,75"/>
  <p:tag name="LATEXFORMWRAP" val="Wahr"/>
  <p:tag name="BITMAPVECTOR" val="0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66,6667"/>
  <p:tag name="ORIGINALWIDTH" val="3061,867"/>
  <p:tag name="OUTPUTTYPE" val="PNG"/>
  <p:tag name="IGUANATEXVERSION" val="161"/>
  <p:tag name="LATEXADDIN" val="\documentclass{article}&#10;\usepackage{amsmath}&#10;\usepackage{amsfonts} &#10;\usepackage{mathrsfs} &#10;\pagestyle{empty}&#10;\begin{document}&#10;&#10;\begin{align*}&#10;\mathcal{H}    &amp;\approx - NJS^2-\sum_{i,\Delta} JS \cdot  \left\{ \hat{a}_{i+\Delta}^\dagger \hat{a}_i  +\hat{a}_i^\dagger \hat{a}_{i+\Delta}-\hat{n}_i-\hat{n}_{i+\Delta}\right\}  \\&#10;&amp;\approx - NJS^2-\sum_{i,j} \mathscr{H}^{\text{SW}}_{i,j} \cdot   \hat{a}_{i}^\dagger \hat{a}_j    \\&#10;\end{align*}&#10;&#10;&#10;\end{document}"/>
  <p:tag name="IGUANATEXSIZE" val="20"/>
  <p:tag name="IGUANATEXCURSOR" val="89"/>
  <p:tag name="TRANSPARENCY" val="Wahr"/>
  <p:tag name="LATEXENGINEID" val="0"/>
  <p:tag name="TEMPFOLDER" val="c:\temp\"/>
  <p:tag name="LATEXFORMHEIGHT" val="387"/>
  <p:tag name="LATEXFORMWIDTH" val="640,8"/>
  <p:tag name="LATEXFORMWRAP" val="Wahr"/>
  <p:tag name="BITMAPVECTOR" val="0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26,584"/>
  <p:tag name="ORIGINALWIDTH" val="1824,522"/>
  <p:tag name="OUTPUTTYPE" val="PNG"/>
  <p:tag name="IGUANATEXVERSION" val="161"/>
  <p:tag name="LATEXADDIN" val="\documentclass{article}&#10;\usepackage{amsmath}&#10;\pagestyle{empty}&#10;\begin{document}&#10;&#10;&#10;\begin{align*}&#10;        \hat{S}_j^z &amp;= S - \hat{a}_j^\dagger \hat{a}_j \\&#10;        \hat{S}_j^y &amp;= \frac{\hat{S}_j^+-\hat{S}_j^-}{2\text{i}}\approx \frac{\sqrt{2S}}{2 \text{i}} \left( \hat{a}_{j} - \hat{a}_{j}^\dagger\right)\\&#10;        \hat{S}_j^x &amp;= \frac{\hat{S}_j^++\hat{S}_j^-}{2} \approx \frac{\sqrt{2S}}{2} \left( \hat{a}_{j} + \hat{a}_{j}^\dagger\right)\\&#10;      \hat{S}_j^+ &amp;\approx  \sqrt{2S} \cdot  \hat{a}_j\\&#10;        \hat{S}_j^- &amp;\approx  \sqrt{2S  } \cdot \hat{a}_j^\dagger  &#10;   \end{align*}&#10;&#10;\end{document}"/>
  <p:tag name="IGUANATEXSIZE" val="20"/>
  <p:tag name="IGUANATEXCURSOR" val="526"/>
  <p:tag name="TRANSPARENCY" val="Falsch"/>
  <p:tag name="LATEXENGINEID" val="0"/>
  <p:tag name="TEMPFOLDER" val="c:\temp\"/>
  <p:tag name="LATEXFORMHEIGHT" val="320"/>
  <p:tag name="LATEXFORMWIDTH" val="1008"/>
  <p:tag name="LATEXFORMWRAP" val="Wahr"/>
  <p:tag name="BITMAPVECTOR" val="0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66,6667"/>
  <p:tag name="ORIGINALWIDTH" val="3061,867"/>
  <p:tag name="OUTPUTTYPE" val="PNG"/>
  <p:tag name="IGUANATEXVERSION" val="161"/>
  <p:tag name="LATEXADDIN" val="\documentclass{article}&#10;\usepackage{amsmath}&#10;\usepackage{amsfonts} &#10;\usepackage{mathrsfs} &#10;\pagestyle{empty}&#10;\begin{document}&#10;&#10;\begin{align*}&#10;\mathcal{H}    &amp;\approx - NJS^2-\sum_{i,\Delta} JS \cdot  \left\{ \hat{a}_{i+\Delta}^\dagger \hat{a}_i  +\hat{a}_i^\dagger \hat{a}_{i+\Delta}-\hat{n}_i-\hat{n}_{i+\Delta}\right\}  \\&#10;&amp;\approx - NJS^2-\sum_{i,j} \mathscr{H}^{\text{SW}}_{i,j} \cdot   \hat{a}_{i}^\dagger \hat{a}_j    \\&#10;\end{align*}&#10;&#10;&#10;\end{document}"/>
  <p:tag name="IGUANATEXSIZE" val="20"/>
  <p:tag name="IGUANATEXCURSOR" val="89"/>
  <p:tag name="TRANSPARENCY" val="Wahr"/>
  <p:tag name="LATEXENGINEID" val="0"/>
  <p:tag name="TEMPFOLDER" val="c:\temp\"/>
  <p:tag name="LATEXFORMHEIGHT" val="387"/>
  <p:tag name="LATEXFORMWIDTH" val="640,8"/>
  <p:tag name="LATEXFORMWRAP" val="Wahr"/>
  <p:tag name="BITMAPVECTOR" val="0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29,584"/>
  <p:tag name="ORIGINALWIDTH" val="1887,514"/>
  <p:tag name="OUTPUTTYPE" val="PNG"/>
  <p:tag name="IGUANATEXVERSION" val="161"/>
  <p:tag name="LATEXADDIN" val="\documentclass{article}&#10;\usepackage{amsmath}&#10;\usepackage{mathrsfs}&#10;\pagestyle{empty}&#10;\begin{document}&#10;&#10;\begin{align*}&#10;\text{i}\hbar \frac{\partial}{\partial t} \hat{a}_n &amp;=  \left[ \mathcal{H}, \hat{a}_n\right]\\&#10;&amp;= 0 - \sum_{i,j} \mathscr{H}^{\text{SW}}_{i,j} \cdot  \left[ \hat{a}_{i}^\dagger \hat{a}_j, \hat{a}_n \right]\\&#10;&amp;=  - \sum_{i,j} \mathscr{H}^{\text{SW}}_{i,j} \cdot \delta_{i,n}  \hat{a}_j \\&#10;&amp;=  - \sum_{j} \mathscr{H}^{\text{SW}}_{n,j} \cdot \hat{a}_j &#10;\end{align*}&#10;&#10;&#10;&#10;\end{document}"/>
  <p:tag name="IGUANATEXSIZE" val="20"/>
  <p:tag name="IGUANATEXCURSOR" val="457"/>
  <p:tag name="TRANSPARENCY" val="Wahr"/>
  <p:tag name="LATEXENGINEID" val="0"/>
  <p:tag name="TEMPFOLDER" val="c:\temp\"/>
  <p:tag name="LATEXFORMHEIGHT" val="311,4"/>
  <p:tag name="LATEXFORMWIDTH" val="888"/>
  <p:tag name="LATEXFORMWRAP" val="Wahr"/>
  <p:tag name="BITMAPVECTOR" val="0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26,584"/>
  <p:tag name="ORIGINALWIDTH" val="1824,522"/>
  <p:tag name="OUTPUTTYPE" val="PNG"/>
  <p:tag name="IGUANATEXVERSION" val="161"/>
  <p:tag name="LATEXADDIN" val="\documentclass{article}&#10;\usepackage{amsmath}&#10;\pagestyle{empty}&#10;\begin{document}&#10;&#10;&#10;\begin{align*}&#10;        \hat{S}_j^z &amp;= S - \hat{a}_j^\dagger \hat{a}_j \\&#10;        \hat{S}_j^y &amp;= \frac{\hat{S}_j^+-\hat{S}_j^-}{2\text{i}}\approx \frac{\sqrt{2S}}{2 \text{i}} \left( \hat{a}_{j} - \hat{a}_{j}^\dagger\right)\\&#10;        \hat{S}_j^x &amp;= \frac{\hat{S}_j^++\hat{S}_j^-}{2} \approx \frac{\sqrt{2S}}{2} \left( \hat{a}_{j} + \hat{a}_{j}^\dagger\right)\\&#10;      \hat{S}_j^+ &amp;\approx  \sqrt{2S} \cdot  \hat{a}_j\\&#10;        \hat{S}_j^- &amp;\approx  \sqrt{2S  } \cdot \hat{a}_j^\dagger  &#10;   \end{align*}&#10;&#10;\end{document}"/>
  <p:tag name="IGUANATEXSIZE" val="20"/>
  <p:tag name="IGUANATEXCURSOR" val="526"/>
  <p:tag name="TRANSPARENCY" val="Falsch"/>
  <p:tag name="LATEXENGINEID" val="0"/>
  <p:tag name="TEMPFOLDER" val="c:\temp\"/>
  <p:tag name="LATEXFORMHEIGHT" val="320"/>
  <p:tag name="LATEXFORMWIDTH" val="1008"/>
  <p:tag name="LATEXFORMWRAP" val="Wahr"/>
  <p:tag name="BITMAPVECTOR" val="0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80,9149"/>
  <p:tag name="ORIGINALWIDTH" val="1704,537"/>
  <p:tag name="OUTPUTTYPE" val="PNG"/>
  <p:tag name="IGUANATEXVERSION" val="162"/>
  <p:tag name="LATEXADDIN" val="\documentclass{article}&#10;\usepackage{amsmath}&#10;\pagestyle{empty}&#10;\begin{document}&#10;&#10;&#10;\begin{align*}&#10;    \hat{a}(\vec{k}) &amp;= \frac{1}{\sqrt{N}} \sum_n \hat{a}_{n} \exp(-\text{i} \vec{k} \vec{r}_{n}),\\&#10;    \hat{a}^\dagger(\vec{k}) &amp;= \frac{1}{\sqrt{N}} \sum_n \hat{a}^\dagger_{n} \exp(\text{i} \vec{k} \vec{r}_{n}).&#10;\end{align*}&#10;&#10;&#10;\end{document}"/>
  <p:tag name="IGUANATEXSIZE" val="16"/>
  <p:tag name="IGUANATEXCURSOR" val="30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38,2077"/>
  <p:tag name="ORIGINALWIDTH" val="1381,327"/>
  <p:tag name="OUTPUTTYPE" val="PNG"/>
  <p:tag name="IGUANATEXVERSION" val="161"/>
  <p:tag name="LATEXADDIN" val="\documentclass{article}&#10;\usepackage{amsmath}&#10;\usepackage{mathrsfs}&#10;\pagestyle{empty}&#10;\begin{document}&#10;&#10;\begin{align*}&#10;\text{i}\hbar \frac{\partial}{\partial t} \hat{a}_n &amp;=  - \sum_{j} \mathscr{H}^{\text{SW}}_{n,j} \cdot \hat{a}_j &#10;\end{align*}&#10;&#10;&#10;&#10;\end{document}"/>
  <p:tag name="IGUANATEXSIZE" val="20"/>
  <p:tag name="IGUANATEXCURSOR" val="173"/>
  <p:tag name="TRANSPARENCY" val="Wahr"/>
  <p:tag name="LATEXENGINEID" val="0"/>
  <p:tag name="TEMPFOLDER" val="c:\temp\"/>
  <p:tag name="LATEXFORMHEIGHT" val="311,4"/>
  <p:tag name="LATEXFORMWIDTH" val="888"/>
  <p:tag name="LATEXFORMWRAP" val="Wahr"/>
  <p:tag name="BITMAPVECTOR" val="0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66,6667"/>
  <p:tag name="ORIGINALWIDTH" val="3061,867"/>
  <p:tag name="OUTPUTTYPE" val="PNG"/>
  <p:tag name="IGUANATEXVERSION" val="161"/>
  <p:tag name="LATEXADDIN" val="\documentclass{article}&#10;\usepackage{amsmath}&#10;\usepackage{amsfonts} &#10;\usepackage{mathrsfs} &#10;\pagestyle{empty}&#10;\begin{document}&#10;&#10;\begin{align*}&#10;\mathcal{H}    &amp;\approx - NJS^2-\sum_{i,\Delta} JS \cdot  \left\{ \hat{a}_{i+\Delta}^\dagger \hat{a}_i  +\hat{a}_i^\dagger \hat{a}_{i+\Delta}-\hat{n}_i-\hat{n}_{i+\Delta}\right\}  \\&#10;&amp;\approx - NJS^2-\sum_{i,j} \mathscr{H}^{\text{SW}}_{i,j} \cdot   \hat{a}_{i}^\dagger \hat{a}_j    \\&#10;\end{align*}&#10;&#10;&#10;\end{document}"/>
  <p:tag name="IGUANATEXSIZE" val="20"/>
  <p:tag name="IGUANATEXCURSOR" val="89"/>
  <p:tag name="TRANSPARENCY" val="Wahr"/>
  <p:tag name="LATEXENGINEID" val="0"/>
  <p:tag name="TEMPFOLDER" val="c:\temp\"/>
  <p:tag name="LATEXFORMHEIGHT" val="387"/>
  <p:tag name="LATEXFORMWIDTH" val="640,8"/>
  <p:tag name="LATEXFORMWRAP" val="Wahr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,9868"/>
  <p:tag name="ORIGINALWIDTH" val="132,7334"/>
  <p:tag name="OUTPUTTYPE" val="PNG"/>
  <p:tag name="IGUANATEXVERSION" val="162"/>
  <p:tag name="LATEXADDIN" val="\documentclass{article}&#10;\usepackage{amsmath}&#10;\pagestyle{empty}&#10;\begin{document}&#10;&#10;\begin{align*}&#10;E_0&#10;\end{align*}&#10;&#10;&#10;\end{document}"/>
  <p:tag name="IGUANATEXSIZE" val="20"/>
  <p:tag name="IGUANATEXCURSOR" val="112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80,9149"/>
  <p:tag name="ORIGINALWIDTH" val="1704,537"/>
  <p:tag name="OUTPUTTYPE" val="PNG"/>
  <p:tag name="IGUANATEXVERSION" val="162"/>
  <p:tag name="LATEXADDIN" val="\documentclass{article}&#10;\usepackage{amsmath}&#10;\pagestyle{empty}&#10;\begin{document}&#10;&#10;&#10;\begin{align*}&#10;    \hat{a}(\vec{k}) &amp;= \frac{1}{\sqrt{N}} \sum_n \hat{a}_{n} \exp(-\text{i} \vec{k} \vec{r}_{n}),\\&#10;    \hat{a}^\dagger(\vec{k}) &amp;= \frac{1}{\sqrt{N}} \sum_n \hat{a}^\dagger_{n} \exp(\text{i} \vec{k} \vec{r}_{n}).&#10;\end{align*}&#10;&#10;&#10;\end{document}"/>
  <p:tag name="IGUANATEXSIZE" val="16"/>
  <p:tag name="IGUANATEXCURSOR" val="30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24,7094"/>
  <p:tag name="ORIGINALWIDTH" val="2120,735"/>
  <p:tag name="OUTPUTTYPE" val="PNG"/>
  <p:tag name="IGUANATEXVERSION" val="161"/>
  <p:tag name="LATEXADDIN" val="\documentclass{article}&#10;\usepackage{amsmath}&#10;\pagestyle{empty}&#10;\begin{document}&#10;&#10;&#10;\begin{align*}&#10;    \frac{\partial}{\partial t} \hat{a}(\vec{k}) =  \frac{1}{\sqrt{N}} \sum_n \left( \frac{\partial}{\partial t} \hat{a}_{n} \right) \exp(-\text{i} \vec{k} \vec{r}_{n}),&#10;\end{align*}&#10;&#10;\end{document}"/>
  <p:tag name="IGUANATEXSIZE" val="16"/>
  <p:tag name="IGUANATEXCURSOR" val="244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38,2077"/>
  <p:tag name="ORIGINALWIDTH" val="1381,327"/>
  <p:tag name="OUTPUTTYPE" val="PNG"/>
  <p:tag name="IGUANATEXVERSION" val="161"/>
  <p:tag name="LATEXADDIN" val="\documentclass{article}&#10;\usepackage{amsmath}&#10;\usepackage{mathrsfs}&#10;\pagestyle{empty}&#10;\begin{document}&#10;&#10;\begin{align*}&#10;\text{i}\hbar \frac{\partial}{\partial t} \hat{a}_n &amp;=  - \sum_{j} \mathscr{H}^{\text{SW}}_{n,j} \cdot \hat{a}_j &#10;\end{align*}&#10;&#10;&#10;&#10;\end{document}"/>
  <p:tag name="IGUANATEXSIZE" val="20"/>
  <p:tag name="IGUANATEXCURSOR" val="173"/>
  <p:tag name="TRANSPARENCY" val="Wahr"/>
  <p:tag name="LATEXENGINEID" val="0"/>
  <p:tag name="TEMPFOLDER" val="c:\temp\"/>
  <p:tag name="LATEXFORMHEIGHT" val="311,4"/>
  <p:tag name="LATEXFORMWIDTH" val="888"/>
  <p:tag name="LATEXFORMWRAP" val="Wahr"/>
  <p:tag name="BITMAPVECTOR" val="0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66,6667"/>
  <p:tag name="ORIGINALWIDTH" val="3061,867"/>
  <p:tag name="OUTPUTTYPE" val="PNG"/>
  <p:tag name="IGUANATEXVERSION" val="161"/>
  <p:tag name="LATEXADDIN" val="\documentclass{article}&#10;\usepackage{amsmath}&#10;\usepackage{amsfonts} &#10;\usepackage{mathrsfs} &#10;\pagestyle{empty}&#10;\begin{document}&#10;&#10;\begin{align*}&#10;\mathcal{H}    &amp;\approx - NJS^2-\sum_{i,\Delta} JS \cdot  \left\{ \hat{a}_{i+\Delta}^\dagger \hat{a}_i  +\hat{a}_i^\dagger \hat{a}_{i+\Delta}-\hat{n}_i-\hat{n}_{i+\Delta}\right\}  \\&#10;&amp;\approx - NJS^2-\sum_{i,j} \mathscr{H}^{\text{SW}}_{i,j} \cdot   \hat{a}_{i}^\dagger \hat{a}_j    \\&#10;\end{align*}&#10;&#10;&#10;\end{document}"/>
  <p:tag name="IGUANATEXSIZE" val="20"/>
  <p:tag name="IGUANATEXCURSOR" val="89"/>
  <p:tag name="TRANSPARENCY" val="Wahr"/>
  <p:tag name="LATEXENGINEID" val="0"/>
  <p:tag name="TEMPFOLDER" val="c:\temp\"/>
  <p:tag name="LATEXFORMHEIGHT" val="387"/>
  <p:tag name="LATEXFORMWIDTH" val="640,8"/>
  <p:tag name="LATEXFORMWRAP" val="Wahr"/>
  <p:tag name="BITMAPVECTOR" val="0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80,9149"/>
  <p:tag name="ORIGINALWIDTH" val="1704,537"/>
  <p:tag name="OUTPUTTYPE" val="PNG"/>
  <p:tag name="IGUANATEXVERSION" val="162"/>
  <p:tag name="LATEXADDIN" val="\documentclass{article}&#10;\usepackage{amsmath}&#10;\pagestyle{empty}&#10;\begin{document}&#10;&#10;&#10;\begin{align*}&#10;    \hat{a}(\vec{k}) &amp;= \frac{1}{\sqrt{N}} \sum_n \hat{a}_{n} \exp(-\text{i} \vec{k} \vec{r}_{n}),\\&#10;    \hat{a}^\dagger(\vec{k}) &amp;= \frac{1}{\sqrt{N}} \sum_n \hat{a}^\dagger_{n} \exp(\text{i} \vec{k} \vec{r}_{n}).&#10;\end{align*}&#10;&#10;&#10;\end{document}"/>
  <p:tag name="IGUANATEXSIZE" val="16"/>
  <p:tag name="IGUANATEXCURSOR" val="30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24,7094"/>
  <p:tag name="ORIGINALWIDTH" val="2120,735"/>
  <p:tag name="OUTPUTTYPE" val="PNG"/>
  <p:tag name="IGUANATEXVERSION" val="161"/>
  <p:tag name="LATEXADDIN" val="\documentclass{article}&#10;\usepackage{amsmath}&#10;\pagestyle{empty}&#10;\begin{document}&#10;&#10;&#10;\begin{align*}&#10;    \frac{\partial}{\partial t} \hat{a}(\vec{k}) =  \frac{1}{\sqrt{N}} \sum_n \left( \frac{\partial}{\partial t} \hat{a}_{n} \right) \exp(-\text{i} \vec{k} \vec{r}_{n}),&#10;\end{align*}&#10;&#10;\end{document}"/>
  <p:tag name="IGUANATEXSIZE" val="16"/>
  <p:tag name="IGUANATEXCURSOR" val="244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93,6257"/>
  <p:tag name="ORIGINALWIDTH" val="2798,65"/>
  <p:tag name="OUTPUTTYPE" val="PNG"/>
  <p:tag name="IGUANATEXVERSION" val="161"/>
  <p:tag name="LATEXADDIN" val="\documentclass{article}&#10;\usepackage{amsmath}&#10;\usepackage{mathrsfs}&#10;\pagestyle{empty}&#10;\begin{document}&#10;&#10;&#10;\begin{align*}&#10;    \text{i} \hbar \frac{\partial}{\partial t} \hat{a}(\vec{k}) &amp;=  \frac{1}{\sqrt{N}} \sum_n \left(  - \sum_{j} \mathscr{H}^{\text{SW}}_{n,j} \cdot \hat{a}_j  \right) \exp(-\text{i} \vec{k} \vec{r}_{n})\\&#10;  &amp;= \frac{1}{\sqrt{N}} \sum_n   \sum_{j}  \mathscr{H}^{\text{SW}}_{n,j} \cdot \hat{a}_j \exp(-\text{i} \vec{k} \vec{r}_{n}) \\&#10;&amp;= \ldots&#10;\end{align*}&#10;&#10;\end{document}"/>
  <p:tag name="IGUANATEXSIZE" val="16"/>
  <p:tag name="IGUANATEXCURSOR" val="414"/>
  <p:tag name="TRANSPARENCY" val="Wahr"/>
  <p:tag name="LATEXENGINEID" val="0"/>
  <p:tag name="TEMPFOLDER" val="c:\temp\"/>
  <p:tag name="LATEXFORMHEIGHT" val="320"/>
  <p:tag name="LATEXFORMWIDTH" val="650,4"/>
  <p:tag name="LATEXFORMWRAP" val="Wahr"/>
  <p:tag name="BITMAPVECTOR" val="0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38,2077"/>
  <p:tag name="ORIGINALWIDTH" val="1381,327"/>
  <p:tag name="OUTPUTTYPE" val="PNG"/>
  <p:tag name="IGUANATEXVERSION" val="161"/>
  <p:tag name="LATEXADDIN" val="\documentclass{article}&#10;\usepackage{amsmath}&#10;\usepackage{mathrsfs}&#10;\pagestyle{empty}&#10;\begin{document}&#10;&#10;\begin{align*}&#10;\text{i}\hbar \frac{\partial}{\partial t} \hat{a}_n &amp;=  - \sum_{j} \mathscr{H}^{\text{SW}}_{n,j} \cdot \hat{a}_j &#10;\end{align*}&#10;&#10;&#10;&#10;\end{document}"/>
  <p:tag name="IGUANATEXSIZE" val="20"/>
  <p:tag name="IGUANATEXCURSOR" val="173"/>
  <p:tag name="TRANSPARENCY" val="Wahr"/>
  <p:tag name="LATEXENGINEID" val="0"/>
  <p:tag name="TEMPFOLDER" val="c:\temp\"/>
  <p:tag name="LATEXFORMHEIGHT" val="311,4"/>
  <p:tag name="LATEXFORMWIDTH" val="888"/>
  <p:tag name="LATEXFORMWRAP" val="Wahr"/>
  <p:tag name="BITMAPVECTOR" val="0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66,6667"/>
  <p:tag name="ORIGINALWIDTH" val="3061,867"/>
  <p:tag name="OUTPUTTYPE" val="PNG"/>
  <p:tag name="IGUANATEXVERSION" val="161"/>
  <p:tag name="LATEXADDIN" val="\documentclass{article}&#10;\usepackage{amsmath}&#10;\usepackage{amsfonts} &#10;\usepackage{mathrsfs} &#10;\pagestyle{empty}&#10;\begin{document}&#10;&#10;\begin{align*}&#10;\mathcal{H}    &amp;\approx - NJS^2-\sum_{i,\Delta} JS \cdot  \left\{ \hat{a}_{i+\Delta}^\dagger \hat{a}_i  +\hat{a}_i^\dagger \hat{a}_{i+\Delta}-\hat{n}_i-\hat{n}_{i+\Delta}\right\}  \\&#10;&amp;\approx - NJS^2-\sum_{i,j} \mathscr{H}^{\text{SW}}_{i,j} \cdot   \hat{a}_{i}^\dagger \hat{a}_j    \\&#10;\end{align*}&#10;&#10;&#10;\end{document}"/>
  <p:tag name="IGUANATEXSIZE" val="20"/>
  <p:tag name="IGUANATEXCURSOR" val="89"/>
  <p:tag name="TRANSPARENCY" val="Wahr"/>
  <p:tag name="LATEXENGINEID" val="0"/>
  <p:tag name="TEMPFOLDER" val="c:\temp\"/>
  <p:tag name="LATEXFORMHEIGHT" val="387"/>
  <p:tag name="LATEXFORMWIDTH" val="640,8"/>
  <p:tag name="LATEXFORMWRAP" val="Wahr"/>
  <p:tag name="BITMAPVECTOR" val="0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90,664"/>
  <p:tag name="ORIGINALWIDTH" val="4271,466"/>
  <p:tag name="OUTPUTTYPE" val="PNG"/>
  <p:tag name="IGUANATEXVERSION" val="162"/>
  <p:tag name="LATEXADDIN" val="\documentclass{article}&#10;\usepackage{amsmath}&#10;\usepackage{mathrsfs}&#10;\pagestyle{empty}&#10;\begin{document}&#10;\begin{align*}&#10;     \frac{\partial }{\partial t} \hat{a}(\vec{k}) &amp;= \frac{1}{\sqrt{N}} \sum_n \exp(-\text{i} \vec{k} \vec{r}_n) \left( - \frac{\text{i}}{\hbar} \sum_j \mathscr{H}_{n,j}^{\text{SW}} \frac{1}{\sqrt{N}} \sum_{\vec{k}^\prime} \exp(\text{i}\vec{k}^\prime \vec{r}_j) \hat{a}(\vec{k}^\prime) \right) \\&#10;     &amp;= - \frac{\text{i}}{\hbar \cdot N } \sum_{\vec{k}^\prime} \sum_{n,j} \mathscr{H}_{n,j}^{\text{SW}} \exp(-\text{i}\vec{k} \vec{r}_n + 0+\text{i}\vec{k}^\prime \vec{r}_j) \hat{a}(\vec{k}^\prime) \\&#10;     &amp;= - \frac{\text{i}}{\hbar \cdot N } \sum_{\vec{k}^\prime} \sum_{n,j} \mathscr{H}_{n,j}^{\text{SW}} \exp(-\text{i}\vec{k} \vec{r}_n +  \text{i}\vec{k} \vec{r}_j - \text{i} \vec{k} \vec{r}_j +\text{i} \vec{k}^\prime \vec{r}_j) \hat{a}(\vec{k}^\prime) \\&#10;     &amp;= - \frac{\text{i}}{\hbar \cdot N } \sum_{\vec{k}^\prime} \sum_{n,j} \mathscr{H}_{n,j}^{\text{SW}} \exp(\text{i}\vec{k} (- \vec{r}_n +  \vec{r}_j )) \exp(  \text{i} \vec{r}_j (-\vec{k} +\vec{k}^\prime)) \hat{a}(\vec{k}^\prime) \\&#10;      &amp;= - \frac{\text{i}}{\hbar} \sum_{\vec{k}^\prime} \underbrace{\left( \frac{1}{N}\sum_{j}   \exp(  \text{i}\vec{r}_j ( \vec{k}^\prime -\vec{k}))  \right)}_{=\delta_{\vec{k},\vec{k}^\prime}} \underbrace{\left(\sum_{n} \exp(\text{i}\vec{k} (\vec{r}_0 -  \vec{r}_n ))\mathscr{H}_{n,0}^{\text{SW}}  \right) }_{=\mathscr{H}^{SW}_{\vec{k}}} \hat{a}(\vec{k}^\prime) \\&#10;      &amp;= - \frac{\text{i}}{\hbar} \mathscr{H}^{\text{SW}}_{\vec{k}}\hat{a}(\vec{k})&#10;\end{align*}&#10;&#10;&#10;&#10;\end{document}"/>
  <p:tag name="IGUANATEXSIZE" val="20"/>
  <p:tag name="IGUANATEXCURSOR" val="1232"/>
  <p:tag name="TRANSPARENCY" val="Wahr"/>
  <p:tag name="COLORHEX" val="000000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0,7349"/>
  <p:tag name="ORIGINALWIDTH" val="184,4769"/>
  <p:tag name="OUTPUTTYPE" val="PNG"/>
  <p:tag name="IGUANATEXVERSION" val="162"/>
  <p:tag name="LATEXADDIN" val="\documentclass{article}&#10;\usepackage{amsmath}&#10;\pagestyle{empty}&#10;\begin{document}&#10;$J_{2,3}$&#10;&#10;&#10;&#10;\end{document}"/>
  <p:tag name="IGUANATEXSIZE" val="20"/>
  <p:tag name="IGUANATEXCURSOR" val="87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42,7072"/>
  <p:tag name="ORIGINALWIDTH" val="1466,067"/>
  <p:tag name="OUTPUTTYPE" val="PNG"/>
  <p:tag name="IGUANATEXVERSION" val="162"/>
  <p:tag name="LATEXADDIN" val="\documentclass{article}&#10;\usepackage{amsmath}&#10;\pagestyle{empty}&#10;\begin{document}&#10;&#10;&#10;\begin{align*}&#10;    \hat{a}_{j}  &amp;= \frac{1}{\sqrt{N}} \sum_{\vec{k}}  \exp(\text{i} \vec{k} \vec{r}_{j}) \hat{a}(\vec{k})&#10;\end{align*}&#10;&#10;&#10;\end{document}"/>
  <p:tag name="IGUANATEXSIZE" val="16"/>
  <p:tag name="IGUANATEXCURSOR" val="150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1,7173"/>
  <p:tag name="ORIGINALWIDTH" val="1577,803"/>
  <p:tag name="OUTPUTTYPE" val="PNG"/>
  <p:tag name="IGUANATEXVERSION" val="162"/>
  <p:tag name="LATEXADDIN" val="\documentclass{article}&#10;\usepackage{amsmath}&#10;\usepackage{mathrsfs}&#10;\pagestyle{empty}&#10;\begin{document}&#10;\begin{align*}&#10;     \frac{\partial }{\partial t} \hat{a}(\vec{k}) = \ldots&#10;      &amp;= - \frac{\text{i}}{\hbar} \mathscr{H}^{\text{SW}}_{\vec{k}}\hat{a}(\vec{k})&#10;\end{align*}&#10;&#10;&#10;&#10;\end{document}"/>
  <p:tag name="IGUANATEXSIZE" val="20"/>
  <p:tag name="IGUANATEXCURSOR" val="176"/>
  <p:tag name="TRANSPARENCY" val="Wahr"/>
  <p:tag name="COLORHEX" val="000000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5,7293"/>
  <p:tag name="ORIGINALWIDTH" val="1484,065"/>
  <p:tag name="OUTPUTTYPE" val="PNG"/>
  <p:tag name="IGUANATEXVERSION" val="162"/>
  <p:tag name="LATEXADDIN" val="\documentclass{article}&#10;\usepackage{amsmath}&#10;\usepackage{mathrsfs}&#10;\pagestyle{empty}&#10;\begin{document}&#10;\begin{align*}&#10;     \hat{a}(\vec{k},t) &amp;= \hat{a}(\vec{k},0) \exp\left( - \text{i} \omega_{\vec{k}} t\right)&#10;\end{align*}&#10;&#10;&#10;&#10;\end{document}"/>
  <p:tag name="IGUANATEXSIZE" val="20"/>
  <p:tag name="IGUANATEXCURSOR" val="200"/>
  <p:tag name="TRANSPARENCY" val="Wahr"/>
  <p:tag name="COLORHEX" val="000000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66,7042"/>
  <p:tag name="ORIGINALWIDTH" val="976,3779"/>
  <p:tag name="OUTPUTTYPE" val="PNG"/>
  <p:tag name="IGUANATEXVERSION" val="162"/>
  <p:tag name="LATEXADDIN" val="\documentclass{article}&#10;\usepackage{amsmath}&#10;\usepackage{mathrsfs}&#10;\pagestyle{empty}&#10;\begin{document}&#10;\begin{align*}&#10;     \hbar \omega_{\vec{k}} &amp;= \mathscr{H}^{\text{SW}}_{\vec{k}}\\&#10;&amp;= S\left( J_0 - J_{\vec{k}}\right)&#10;\end{align*}&#10;&#10;&#10;&#10;\end{document}"/>
  <p:tag name="IGUANATEXSIZE" val="20"/>
  <p:tag name="IGUANATEXCURSOR" val="193"/>
  <p:tag name="TRANSPARENCY" val="Wahr"/>
  <p:tag name="COLORHEX" val="000000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7,2141"/>
  <p:tag name="ORIGINALWIDTH" val="2446,194"/>
  <p:tag name="OUTPUTTYPE" val="PNG"/>
  <p:tag name="IGUANATEXVERSION" val="161"/>
  <p:tag name="LATEXADDIN" val="\documentclass{article}&#10;\usepackage{amsmath}&#10;\usepackage{mathrsfs}&#10;\pagestyle{empty}&#10;\begin{document}&#10;\begin{align*}&#10;   J_{\vec{k}}  &amp;\propto    \sum_j J_{j,0} \exp(-\text{i} \vec{k} (\vec{r}_j-\vec{r}_0)) \qquad J_0 =          J_{\vec{k} = 0}    \\&#10;\end{align*}&#10;&#10;&#10;&#10;\end{document}"/>
  <p:tag name="IGUANATEXSIZE" val="20"/>
  <p:tag name="IGUANATEXCURSOR" val="203"/>
  <p:tag name="TRANSPARENCY" val="Wahr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7,7128"/>
  <p:tag name="ORIGINALWIDTH" val="1483,315"/>
  <p:tag name="OUTPUTTYPE" val="PNG"/>
  <p:tag name="IGUANATEXVERSION" val="161"/>
  <p:tag name="LATEXADDIN" val="\documentclass{article}&#10;\usepackage{amsmath}&#10;\usepackage{mathrsfs}&#10;\pagestyle{empty}&#10;\begin{document}&#10;\begin{align*}&#10;\mathcal{H} \approx E_0 + \sum_{\vec{k}} \hbar \omega_{\vec{k}} \hat{a}^\dagger(\vec{k}) \hat{a}(\vec{k})&#10;\end{align*}&#10;&#10;&#10;&#10;\end{document}"/>
  <p:tag name="IGUANATEXSIZE" val="20"/>
  <p:tag name="IGUANATEXCURSOR" val="163"/>
  <p:tag name="TRANSPARENCY" val="Wahr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5,7293"/>
  <p:tag name="ORIGINALWIDTH" val="1484,065"/>
  <p:tag name="OUTPUTTYPE" val="PNG"/>
  <p:tag name="IGUANATEXVERSION" val="162"/>
  <p:tag name="LATEXADDIN" val="\documentclass{article}&#10;\usepackage{amsmath}&#10;\usepackage{mathrsfs}&#10;\pagestyle{empty}&#10;\begin{document}&#10;\begin{align*}&#10;     \hat{a}(\vec{k},t) &amp;= \hat{a}(\vec{k},0) \exp\left( - \text{i} \omega_{\vec{k}} t\right)&#10;\end{align*}&#10;&#10;&#10;&#10;\end{document}"/>
  <p:tag name="IGUANATEXSIZE" val="20"/>
  <p:tag name="IGUANATEXCURSOR" val="200"/>
  <p:tag name="TRANSPARENCY" val="Wahr"/>
  <p:tag name="COLORHEX" val="000000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66,7042"/>
  <p:tag name="ORIGINALWIDTH" val="976,3779"/>
  <p:tag name="OUTPUTTYPE" val="PNG"/>
  <p:tag name="IGUANATEXVERSION" val="162"/>
  <p:tag name="LATEXADDIN" val="\documentclass{article}&#10;\usepackage{amsmath}&#10;\usepackage{mathrsfs}&#10;\pagestyle{empty}&#10;\begin{document}&#10;\begin{align*}&#10;     \hbar \omega_{\vec{k}} &amp;= \mathscr{H}^{\text{SW}}_{\vec{k}}\\&#10;&amp;= S\left( J_0 - J_{\vec{k}}\right)&#10;\end{align*}&#10;&#10;&#10;&#10;\end{document}"/>
  <p:tag name="IGUANATEXSIZE" val="20"/>
  <p:tag name="IGUANATEXCURSOR" val="193"/>
  <p:tag name="TRANSPARENCY" val="Wahr"/>
  <p:tag name="COLORHEX" val="000000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7,7128"/>
  <p:tag name="ORIGINALWIDTH" val="1483,315"/>
  <p:tag name="OUTPUTTYPE" val="PNG"/>
  <p:tag name="IGUANATEXVERSION" val="161"/>
  <p:tag name="LATEXADDIN" val="\documentclass{article}&#10;\usepackage{amsmath}&#10;\usepackage{mathrsfs}&#10;\pagestyle{empty}&#10;\begin{document}&#10;\begin{align*}&#10;\mathcal{H} \approx E_0 + \sum_{\vec{k}} \hbar \omega_{\vec{k}} \hat{a}^\dagger(\vec{k}) \hat{a}(\vec{k})&#10;\end{align*}&#10;&#10;&#10;&#10;\end{document}"/>
  <p:tag name="IGUANATEXSIZE" val="20"/>
  <p:tag name="IGUANATEXCURSOR" val="163"/>
  <p:tag name="TRANSPARENCY" val="Wahr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1,7173"/>
  <p:tag name="ORIGINALWIDTH" val="1577,803"/>
  <p:tag name="OUTPUTTYPE" val="PNG"/>
  <p:tag name="IGUANATEXVERSION" val="162"/>
  <p:tag name="LATEXADDIN" val="\documentclass{article}&#10;\usepackage{amsmath}&#10;\usepackage{mathrsfs}&#10;\pagestyle{empty}&#10;\begin{document}&#10;\begin{align*}&#10;     \frac{\partial }{\partial t} \hat{a}(\vec{k}) = \ldots&#10;      &amp;= - \frac{\text{i}}{\hbar} \mathscr{H}^{\text{SW}}_{\vec{k}}\hat{a}(\vec{k})&#10;\end{align*}&#10;&#10;&#10;&#10;\end{document}"/>
  <p:tag name="IGUANATEXSIZE" val="20"/>
  <p:tag name="IGUANATEXCURSOR" val="176"/>
  <p:tag name="TRANSPARENCY" val="Wahr"/>
  <p:tag name="COLORHEX" val="000000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2,48969"/>
  <p:tag name="ORIGINALWIDTH" val="41,99472"/>
  <p:tag name="OUTPUTTYPE" val="PNG"/>
  <p:tag name="IGUANATEXVERSION" val="162"/>
  <p:tag name="LATEXADDIN" val="\documentclass{article}&#10;\usepackage{amsmath}&#10;\pagestyle{empty}&#10;\begin{document}&#10;$1$&#10;&#10;&#10;&#10;\end{document}"/>
  <p:tag name="IGUANATEXSIZE" val="20"/>
  <p:tag name="IGUANATEXCURSOR" val="83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1,7135"/>
  <p:tag name="ORIGINALWIDTH" val="2045,744"/>
  <p:tag name="OUTPUTTYPE" val="PNG"/>
  <p:tag name="IGUANATEXVERSION" val="162"/>
  <p:tag name="LATEXADDIN" val="\documentclass{article}&#10;\usepackage{amsmath}&#10;\usepackage{mathrsfs}&#10;\pagestyle{empty}&#10;\begin{document}&#10;\begin{align*}&#10;     \hbar \omega_{\vec{k}} =\ldots&#10;&amp;\propto JS\sum_{\Delta} \left(1 -\cos\left(\vec{k}\cdot\vec{r}_\Delta \right)\right) \\&#10;\end{align*}&#10;&#10;&#10;&#10;\end{document}"/>
  <p:tag name="IGUANATEXSIZE" val="20"/>
  <p:tag name="IGUANATEXCURSOR" val="161"/>
  <p:tag name="TRANSPARENCY" val="Wahr"/>
  <p:tag name="COLORHEX" val="000000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7,2141"/>
  <p:tag name="ORIGINALWIDTH" val="2446,194"/>
  <p:tag name="OUTPUTTYPE" val="PNG"/>
  <p:tag name="IGUANATEXVERSION" val="161"/>
  <p:tag name="LATEXADDIN" val="\documentclass{article}&#10;\usepackage{amsmath}&#10;\usepackage{mathrsfs}&#10;\pagestyle{empty}&#10;\begin{document}&#10;\begin{align*}&#10;   J_{\vec{k}}  &amp;\propto    \sum_j J_{j,0} \exp(-\text{i} \vec{k} (\vec{r}_j-\vec{r}_0)) \qquad J_0 =          J_{\vec{k} = 0}    \\&#10;\end{align*}&#10;&#10;&#10;&#10;\end{document}"/>
  <p:tag name="IGUANATEXSIZE" val="20"/>
  <p:tag name="IGUANATEXCURSOR" val="203"/>
  <p:tag name="TRANSPARENCY" val="Wahr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5,7293"/>
  <p:tag name="ORIGINALWIDTH" val="1484,065"/>
  <p:tag name="OUTPUTTYPE" val="PNG"/>
  <p:tag name="IGUANATEXVERSION" val="162"/>
  <p:tag name="LATEXADDIN" val="\documentclass{article}&#10;\usepackage{amsmath}&#10;\usepackage{mathrsfs}&#10;\pagestyle{empty}&#10;\begin{document}&#10;\begin{align*}&#10;     \hat{a}(\vec{k},t) &amp;= \hat{a}(\vec{k},0) \exp\left( - \text{i} \omega_{\vec{k}} t\right)&#10;\end{align*}&#10;&#10;&#10;&#10;\end{document}"/>
  <p:tag name="IGUANATEXSIZE" val="20"/>
  <p:tag name="IGUANATEXCURSOR" val="200"/>
  <p:tag name="TRANSPARENCY" val="Wahr"/>
  <p:tag name="COLORHEX" val="000000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66,7042"/>
  <p:tag name="ORIGINALWIDTH" val="976,3779"/>
  <p:tag name="OUTPUTTYPE" val="PNG"/>
  <p:tag name="IGUANATEXVERSION" val="162"/>
  <p:tag name="LATEXADDIN" val="\documentclass{article}&#10;\usepackage{amsmath}&#10;\usepackage{mathrsfs}&#10;\pagestyle{empty}&#10;\begin{document}&#10;\begin{align*}&#10;     \hbar \omega_{\vec{k}} &amp;= \mathscr{H}^{\text{SW}}_{\vec{k}}\\&#10;&amp;= S\left( J_0 - J_{\vec{k}}\right)&#10;\end{align*}&#10;&#10;&#10;&#10;\end{document}"/>
  <p:tag name="IGUANATEXSIZE" val="20"/>
  <p:tag name="IGUANATEXCURSOR" val="193"/>
  <p:tag name="TRANSPARENCY" val="Wahr"/>
  <p:tag name="COLORHEX" val="000000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43,907"/>
  <p:tag name="ORIGINALWIDTH" val="2416,948"/>
  <p:tag name="OUTPUTTYPE" val="PNG"/>
  <p:tag name="IGUANATEXVERSION" val="162"/>
  <p:tag name="LATEXADDIN" val="\documentclass{article}&#10;\usepackage{amsmath}&#10;\pagestyle{empty}&#10;\begin{document}&#10;&#10;&#10;\begin{align*}&#10;    \hat{a}_j(t) &amp;= \frac{1}{\sqrt{N}} \sum_{\vec{k}} \exp(\text{i} \vec{k} \vec{r}_j) \hat{a}(\vec{k},t)    \\&#10;&amp;= \frac{1}{\sqrt{N}} \sum_{\vec{k}} \exp(\text{i} \vec{k} \vec{r}_j) \hat{a}(\vec{k},0) \cdot \exp(-\text{i} \omega_{\vec{k}} t)  &#10; \end{align*}&#10;&#10;\end{document}"/>
  <p:tag name="IGUANATEXSIZE" val="20"/>
  <p:tag name="IGUANATEXCURSOR" val="111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10,1613"/>
  <p:tag name="ORIGINALWIDTH" val="2290,964"/>
  <p:tag name="OUTPUTTYPE" val="PNG"/>
  <p:tag name="IGUANATEXVERSION" val="162"/>
  <p:tag name="LATEXADDIN" val="\documentclass{article}&#10;\usepackage{amsmath}&#10;\pagestyle{empty}&#10;\begin{document}&#10;&#10;&#10;\begin{align*}&#10;\hat{a}_j(\vec{k}_0,t) &amp;=\frac{1}{\sqrt{N}}\hat{a}(\vec{k}_0,0) \cdot  \exp(\text{i} \vec{k}_0 \vec{r}_j-\text{i} \omega_{\vec{k}_0} t)     \\ \\&#10;\hat{a}_j(\vec{k}_0,t) &amp;=\hat{A} \cdot  \exp(\text{i} \vec{k}_0 \vec{r}_j-\text{i} \omega_{\vec{k}_0} t)     \\&#10; \end{align*}&#10;&#10;\end{document}"/>
  <p:tag name="IGUANATEXSIZE" val="20"/>
  <p:tag name="IGUANATEXCURSOR" val="242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7,7128"/>
  <p:tag name="ORIGINALWIDTH" val="1483,315"/>
  <p:tag name="OUTPUTTYPE" val="PNG"/>
  <p:tag name="IGUANATEXVERSION" val="161"/>
  <p:tag name="LATEXADDIN" val="\documentclass{article}&#10;\usepackage{amsmath}&#10;\usepackage{mathrsfs}&#10;\pagestyle{empty}&#10;\begin{document}&#10;\begin{align*}&#10;\mathcal{H} \approx E_0 + \sum_{\vec{k}} \hbar \omega_{\vec{k}} \hat{a}^\dagger(\vec{k}) \hat{a}(\vec{k})&#10;\end{align*}&#10;&#10;&#10;&#10;\end{document}"/>
  <p:tag name="IGUANATEXSIZE" val="20"/>
  <p:tag name="IGUANATEXCURSOR" val="163"/>
  <p:tag name="TRANSPARENCY" val="Wahr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1,7173"/>
  <p:tag name="ORIGINALWIDTH" val="1577,803"/>
  <p:tag name="OUTPUTTYPE" val="PNG"/>
  <p:tag name="IGUANATEXVERSION" val="162"/>
  <p:tag name="LATEXADDIN" val="\documentclass{article}&#10;\usepackage{amsmath}&#10;\usepackage{mathrsfs}&#10;\pagestyle{empty}&#10;\begin{document}&#10;\begin{align*}&#10;     \frac{\partial }{\partial t} \hat{a}(\vec{k}) = \ldots&#10;      &amp;= - \frac{\text{i}}{\hbar} \mathscr{H}^{\text{SW}}_{\vec{k}}\hat{a}(\vec{k})&#10;\end{align*}&#10;&#10;&#10;&#10;\end{document}"/>
  <p:tag name="IGUANATEXSIZE" val="20"/>
  <p:tag name="IGUANATEXCURSOR" val="176"/>
  <p:tag name="TRANSPARENCY" val="Wahr"/>
  <p:tag name="COLORHEX" val="000000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1,7135"/>
  <p:tag name="ORIGINALWIDTH" val="2045,744"/>
  <p:tag name="OUTPUTTYPE" val="PNG"/>
  <p:tag name="IGUANATEXVERSION" val="161"/>
  <p:tag name="LATEXADDIN" val="\documentclass{article}&#10;\usepackage{amsmath}&#10;\usepackage{mathrsfs}&#10;\pagestyle{empty}&#10;\begin{document}&#10;\begin{align*}&#10;     \hbar \omega_{\vec{k}} =\ldots&#10;&amp;\propto JS\sum_{\Delta} \left(1 -\cos\left(\vec{k}\cdot\vec{r}_\Delta \right)\right) \\&#10;\end{align*}&#10;&#10;&#10;&#10;\end{document}"/>
  <p:tag name="IGUANATEXSIZE" val="20"/>
  <p:tag name="IGUANATEXCURSOR" val="161"/>
  <p:tag name="TRANSPARENCY" val="Wahr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7,2141"/>
  <p:tag name="ORIGINALWIDTH" val="2446,194"/>
  <p:tag name="OUTPUTTYPE" val="PNG"/>
  <p:tag name="IGUANATEXVERSION" val="161"/>
  <p:tag name="LATEXADDIN" val="\documentclass{article}&#10;\usepackage{amsmath}&#10;\usepackage{mathrsfs}&#10;\pagestyle{empty}&#10;\begin{document}&#10;\begin{align*}&#10;   J_{\vec{k}}  &amp;\propto    \sum_j J_{j,0} \exp(-\text{i} \vec{k} (\vec{r}_j-\vec{r}_0)) \qquad J_0 =          J_{\vec{k} = 0}    \\&#10;\end{align*}&#10;&#10;&#10;&#10;\end{document}"/>
  <p:tag name="IGUANATEXSIZE" val="20"/>
  <p:tag name="IGUANATEXCURSOR" val="203"/>
  <p:tag name="TRANSPARENCY" val="Wahr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2,48969"/>
  <p:tag name="ORIGINALWIDTH" val="50,2437"/>
  <p:tag name="OUTPUTTYPE" val="PNG"/>
  <p:tag name="IGUANATEXVERSION" val="162"/>
  <p:tag name="LATEXADDIN" val="\documentclass{article}&#10;\usepackage{amsmath}&#10;\pagestyle{empty}&#10;\begin{document}&#10;$2$&#10;&#10;&#10;&#10;\end{document}"/>
  <p:tag name="IGUANATEXSIZE" val="20"/>
  <p:tag name="IGUANATEXCURSOR" val="82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922,01"/>
  <p:tag name="ORIGINALWIDTH" val="2902,887"/>
  <p:tag name="OUTPUTTYPE" val="PNG"/>
  <p:tag name="IGUANATEXVERSION" val="161"/>
  <p:tag name="LATEXADDIN" val="\documentclass{article}&#10;\usepackage{amsmath}&#10;\usepackage{mathrsfs}&#10;\pagestyle{empty}&#10;\begin{document}&#10;\begin{align*}&#10;     \hbar \omega_{\vec{k}} &amp;= S\left( J_0 - J_{\vec{k}}\right) \\&#10;&amp;= S \sum_\Delta J \exp(0) - \sum_\Delta J \exp\left(-\text{i} \vec{k} (r_\Delta)\right)\\&#10;&amp;\propto zJS  + JS\sum_{\Delta&gt;0} -\exp\left(-\text{i}\vec{k}\cdot\vec{r}_\Delta \right) -\exp\left(\text{i}\vec{k}\cdot\vec{r}_\Delta \right)  \\&#10;&amp;\propto zJS +  JS\sum_{\Delta&gt;0} -2\cos\left(\vec{k}\cdot\vec{r}_\Delta \right) \\&#10;&amp;\propto zJS +  JS\sum_{\Delta} -\cos\left(\vec{k}\cdot\vec{r}_\Delta \right) \\&#10;&amp;\propto JS\sum_{\Delta} \left(1 -\cos\left(\vec{k}\cdot\vec{r}_\Delta \right)\right) \\&#10;\end{align*}&#10;&#10;&#10;&#10;\end{document}"/>
  <p:tag name="IGUANATEXSIZE" val="20"/>
  <p:tag name="IGUANATEXCURSOR" val="706"/>
  <p:tag name="TRANSPARENCY" val="Wahr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10,6861"/>
  <p:tag name="ORIGINALWIDTH" val="2221,972"/>
  <p:tag name="OUTPUTTYPE" val="PNG"/>
  <p:tag name="IGUANATEXVERSION" val="161"/>
  <p:tag name="LATEXADDIN" val="\documentclass{article}&#10;\usepackage{amsmath}&#10;\pagestyle{empty}&#10;\begin{document}&#10;&#10;&#10;\begin{align*}&#10;\hat{a}_j(\vec{k}_0,t) &amp;=\frac{1}{\sqrt{N}}  \exp(\text{i} \vec{k}_0 \vec{r}_j-\text{i} \omega_{\vec{k}_0} t)\hat{a}(\vec{k}_0,0)     \\&#10;\hat{a}_j(\vec{k}_0,t) &amp;=\hat{A}  \exp(\text{i} \vec{k}_0 \vec{r}_j-\text{i} \omega_{\vec{k}_0} t)     \\&#10; \end{align*}&#10;&#10;\end{document}"/>
  <p:tag name="IGUANATEXSIZE" val="20"/>
  <p:tag name="IGUANATEXCURSOR" val="266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2,8947"/>
  <p:tag name="ORIGINALWIDTH" val="1121,11"/>
  <p:tag name="OUTPUTTYPE" val="PNG"/>
  <p:tag name="IGUANATEXVERSION" val="161"/>
  <p:tag name="LATEXADDIN" val="\documentclass{article}&#10;\usepackage{amsmath}&#10;\pagestyle{empty}&#10;\begin{document}&#10;&#10;&#10;\begin{align*}&#10;        \hat{S}_j^z &amp;= S - \hat{a}_j^\dagger \hat{a}_j \\&#10;        \hat{S}_j^y &amp;\approx \frac{\sqrt{2S}}{2 \text{i}} \left( \hat{a}_{j} - \hat{a}_{j}^\dagger\right)\\&#10;        \hat{S}_j^x &amp;\approx \frac{\sqrt{2S}}{2} \left( \hat{a}_{j} + \hat{a}_{j}^\dagger\right) &#10;   \end{align*}&#10;&#10;\end{document}"/>
  <p:tag name="IGUANATEXSIZE" val="20"/>
  <p:tag name="IGUANATEXCURSOR" val="359"/>
  <p:tag name="TRANSPARENCY" val="Wahr"/>
  <p:tag name="LATEXENGINEID" val="0"/>
  <p:tag name="TEMPFOLDER" val="c:\temp\"/>
  <p:tag name="LATEXFORMHEIGHT" val="320"/>
  <p:tag name="LATEXFORMWIDTH" val="1008"/>
  <p:tag name="LATEXFORMWRAP" val="Wahr"/>
  <p:tag name="BITMAPVECTOR" val="0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20,1724"/>
  <p:tag name="ORIGINALWIDTH" val="2050,994"/>
  <p:tag name="OUTPUTTYPE" val="PNG"/>
  <p:tag name="IGUANATEXVERSION" val="162"/>
  <p:tag name="LATEXADDIN" val="\documentclass{article}&#10;\usepackage{amsmath}&#10;\pagestyle{empty}&#10;\begin{document}&#10;&#10;\begin{align*}&#10; \hat{S}_j^z(t) &amp;= S -|\hat{A}|^2 \\        &#10;        \hat{S}_j^y(t) &amp;= \sqrt{2S}\hat{A} \cdot \sin(\vec{k}_0 \vec{r}_j + \omega_{\vec{k}_0}t + \phi_A )\\&#10;\hat{S}_j^x(t) &amp;= \sqrt{2S} \hat{A} \cdot \cos(\vec{k}_0 \vec{r}_j + \omega_{\vec{k}_0}t + \phi_A )&#10;\end{align*}&#10;&#10;&#10;\end{document}"/>
  <p:tag name="IGUANATEXSIZE" val="20"/>
  <p:tag name="IGUANATEXCURSOR" val="349"/>
  <p:tag name="TRANSPARENCY" val="Wahr"/>
  <p:tag name="COLORHEX" val="000000"/>
  <p:tag name="LATEXENGINEID" val="0"/>
  <p:tag name="TEMPFOLDER" val="c:\temp\"/>
  <p:tag name="LATEXFORMHEIGHT" val="320"/>
  <p:tag name="LATEXFORMWIDTH" val="658,8"/>
  <p:tag name="LATEXFORMWRAP" val="Wahr"/>
  <p:tag name="BITMAPVECTOR" val="0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10,6861"/>
  <p:tag name="ORIGINALWIDTH" val="2221,972"/>
  <p:tag name="OUTPUTTYPE" val="PNG"/>
  <p:tag name="IGUANATEXVERSION" val="161"/>
  <p:tag name="LATEXADDIN" val="\documentclass{article}&#10;\usepackage{amsmath}&#10;\pagestyle{empty}&#10;\begin{document}&#10;&#10;&#10;\begin{align*}&#10;\hat{a}_j(\vec{k}_0,t) &amp;=\frac{1}{\sqrt{N}}  \exp(\text{i} \vec{k}_0 \vec{r}_j-\text{i} \omega_{\vec{k}_0} t)\hat{a}(\vec{k}_0,0)     \\&#10;\hat{a}_j(\vec{k}_0,t) &amp;=\hat{A}  \exp(\text{i} \vec{k}_0 \vec{r}_j-\text{i} \omega_{\vec{k}_0} t)     \\&#10; \end{align*}&#10;&#10;\end{document}"/>
  <p:tag name="IGUANATEXSIZE" val="20"/>
  <p:tag name="IGUANATEXCURSOR" val="266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2,8947"/>
  <p:tag name="ORIGINALWIDTH" val="1121,11"/>
  <p:tag name="OUTPUTTYPE" val="PNG"/>
  <p:tag name="IGUANATEXVERSION" val="161"/>
  <p:tag name="LATEXADDIN" val="\documentclass{article}&#10;\usepackage{amsmath}&#10;\pagestyle{empty}&#10;\begin{document}&#10;&#10;&#10;\begin{align*}&#10;        \hat{S}_j^z &amp;= S - \hat{a}_j^\dagger \hat{a}_j \\&#10;        \hat{S}_j^y &amp;\approx \frac{\sqrt{2S}}{2 \text{i}} \left( \hat{a}_{j} - \hat{a}_{j}^\dagger\right)\\&#10;        \hat{S}_j^x &amp;\approx \frac{\sqrt{2S}}{2} \left( \hat{a}_{j} + \hat{a}_{j}^\dagger\right) &#10;   \end{align*}&#10;&#10;\end{document}"/>
  <p:tag name="IGUANATEXSIZE" val="20"/>
  <p:tag name="IGUANATEXCURSOR" val="359"/>
  <p:tag name="TRANSPARENCY" val="Wahr"/>
  <p:tag name="LATEXENGINEID" val="0"/>
  <p:tag name="TEMPFOLDER" val="c:\temp\"/>
  <p:tag name="LATEXFORMHEIGHT" val="320"/>
  <p:tag name="LATEXFORMWIDTH" val="1008"/>
  <p:tag name="LATEXFORMWRAP" val="Wahr"/>
  <p:tag name="BITMAPVECTOR" val="0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7,7165"/>
  <p:tag name="ORIGINALWIDTH" val="2155,23"/>
  <p:tag name="OUTPUTTYPE" val="PNG"/>
  <p:tag name="IGUANATEXVERSION" val="162"/>
  <p:tag name="LATEXADDIN" val="\documentclass{article}&#10;\usepackage{amsmath}&#10;\usepackage{mathrsfs}&#10;\pagestyle{empty}&#10;\begin{document}&#10;&#10;\begin{align*}&#10;\mathcal{H} &amp;= - \sum_{i \Delta} J \cdot \hat{S}_i \cdot \hat{S}_{i+\Delta} - \sum_{i}  \hat{S}_i \cdot \mathscr{K}_{i}  \cdot \hat{S}_i&#10;\end{align*}&#10;&#10;\end{document}"/>
  <p:tag name="IGUANATEXSIZE" val="20"/>
  <p:tag name="IGUANATEXCURSOR" val="236"/>
  <p:tag name="TRANSPARENCY" val="Wahr"/>
  <p:tag name="COLORHEX" val="000000"/>
  <p:tag name="LATEXENGINEID" val="0"/>
  <p:tag name="TEMPFOLDER" val="c:\temp\"/>
  <p:tag name="LATEXFORMHEIGHT" val="377,4"/>
  <p:tag name="LATEXFORMWIDTH" val="786,75"/>
  <p:tag name="LATEXFORMWRAP" val="Wahr"/>
  <p:tag name="BITMAPVECTOR" val="0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48,4439"/>
  <p:tag name="ORIGINALWIDTH" val="986,8766"/>
  <p:tag name="OUTPUTTYPE" val="PNG"/>
  <p:tag name="IGUANATEXVERSION" val="162"/>
  <p:tag name="LATEXADDIN" val="\documentclass{article}&#10;\usepackage{amsmath}&#10;\usepackage{mathrsfs}&#10;\pagestyle{empty}&#10;\begin{document}&#10;&#10;\begin{align*}&#10;    \mathscr{K}_{i} = \begin{pmatrix}K&amp; 0 &amp;0  \\&#10;    0 &amp; 0&amp;0 \\&#10;    0 &amp;0 &amp;0 \\&#10;    \end{pmatrix}&#10;\end{align*}&#10;&#10;\end{document}"/>
  <p:tag name="IGUANATEXSIZE" val="20"/>
  <p:tag name="IGUANATEXCURSOR" val="117"/>
  <p:tag name="TRANSPARENCY" val="Wahr"/>
  <p:tag name="COLORHEX" val="000000"/>
  <p:tag name="LATEXENGINEID" val="0"/>
  <p:tag name="TEMPFOLDER" val="c:\temp\"/>
  <p:tag name="LATEXFORMHEIGHT" val="377,4"/>
  <p:tag name="LATEXFORMWIDTH" val="786,75"/>
  <p:tag name="LATEXFORMWRAP" val="Wahr"/>
  <p:tag name="BITMAPVECTOR" val="0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48,4439"/>
  <p:tag name="ORIGINALWIDTH" val="986,8766"/>
  <p:tag name="OUTPUTTYPE" val="PNG"/>
  <p:tag name="IGUANATEXVERSION" val="162"/>
  <p:tag name="LATEXADDIN" val="\documentclass{article}&#10;\usepackage{amsmath}&#10;\usepackage{mathrsfs}&#10;\pagestyle{empty}&#10;\begin{document}&#10;&#10;\begin{align*}&#10;    \mathscr{K}_{i} = \begin{pmatrix}K&amp; 0 &amp;0  \\&#10;    0 &amp; 0&amp;0 \\&#10;    0 &amp;0 &amp;0 \\&#10;    \end{pmatrix}&#10;\end{align*}&#10;&#10;\end{document}"/>
  <p:tag name="IGUANATEXSIZE" val="20"/>
  <p:tag name="IGUANATEXCURSOR" val="117"/>
  <p:tag name="TRANSPARENCY" val="Wahr"/>
  <p:tag name="COLORHEX" val="000000"/>
  <p:tag name="LATEXENGINEID" val="0"/>
  <p:tag name="TEMPFOLDER" val="c:\temp\"/>
  <p:tag name="LATEXFORMHEIGHT" val="377,4"/>
  <p:tag name="LATEXFORMWIDTH" val="786,75"/>
  <p:tag name="LATEXFORMWRAP" val="Wahr"/>
  <p:tag name="BITMAPVECTOR" val="0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71,6536"/>
  <p:tag name="ORIGINALWIDTH" val="2534,683"/>
  <p:tag name="OUTPUTTYPE" val="PNG"/>
  <p:tag name="IGUANATEXVERSION" val="162"/>
  <p:tag name="LATEXADDIN" val="\documentclass{article}&#10;\usepackage{amsmath}&#10;\usepackage{mathrsfs}&#10;\pagestyle{empty}&#10;\begin{document}&#10;&#10;\begin{align*}&#10;  \hat{S}_i \cdot \mathscr{K}_{i}  \cdot \hat{S}_i &amp;= K \hat{S}_i^x \cdot \hat{S}_i^x \\&#10;&amp;\approx  K  \frac{{S}}{2} \left( \hat{a}_{i}\hat{a}_{i} + \hat{a}_{i}\hat{a}_{i}^\dagger + \hat{a}_{i}^\dagger \hat{a}_{i} + \hat{a}_{i}^\dagger\hat{a}_{i}^\dagger\right)\\&#10;&amp;=  K  \frac{{S}}{2} \left( \hat{a}_{i}\hat{a}_{i} +  2\hat{a}_{i}^\dagger \hat{a}_{i} + \hat{a}_{i}^\dagger\hat{a}_{i}^\dagger\right) + K  \frac{{S}}{2}&#10;\end{align*}&#10;&#10;\end{document}"/>
  <p:tag name="IGUANATEXSIZE" val="20"/>
  <p:tag name="IGUANATEXCURSOR" val="383"/>
  <p:tag name="TRANSPARENCY" val="Wahr"/>
  <p:tag name="COLORHEX" val="000000"/>
  <p:tag name="LATEXENGINEID" val="0"/>
  <p:tag name="TEMPFOLDER" val="c:\temp\"/>
  <p:tag name="LATEXFORMHEIGHT" val="377,4"/>
  <p:tag name="LATEXFORMWIDTH" val="786,75"/>
  <p:tag name="LATEXFORMWRAP" val="Wahr"/>
  <p:tag name="BITMAPVECTOR" val="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,48929"/>
  <p:tag name="ORIGINALWIDTH" val="52,49347"/>
  <p:tag name="OUTPUTTYPE" val="PNG"/>
  <p:tag name="IGUANATEXVERSION" val="162"/>
  <p:tag name="LATEXADDIN" val="\documentclass{article}&#10;\usepackage{amsmath}&#10;\pagestyle{empty}&#10;\begin{document}&#10;$3$&#10;&#10;&#10;&#10;\end{document}"/>
  <p:tag name="IGUANATEXSIZE" val="20"/>
  <p:tag name="IGUANATEXCURSOR" val="82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6,4642"/>
  <p:tag name="ORIGINALWIDTH" val="1620,547"/>
  <p:tag name="OUTPUTTYPE" val="PNG"/>
  <p:tag name="IGUANATEXVERSION" val="162"/>
  <p:tag name="LATEXADDIN" val="\documentclass{article}&#10;\usepackage{amsmath}&#10;\usepackage{amsfonts} &#10;\usepackage{mathrsfs} &#10;\pagestyle{empty}&#10;\begin{document}&#10;&#10;\begin{align*}&#10;\mathcal{H}_{\text{iso}}    &#10;&amp;\approx - E_0 -\sum_{i,j} \mathscr{H}^{\text{SW}}_{i,j} \cdot   \hat{a}_{i}^\dagger \hat{a}_j    \\&#10;\end{align*}&#10;&#10;&#10;\end{document}"/>
  <p:tag name="IGUANATEXSIZE" val="20"/>
  <p:tag name="IGUANATEXCURSOR" val="166"/>
  <p:tag name="TRANSPARENCY" val="Wahr"/>
  <p:tag name="COLORHEX" val="000000"/>
  <p:tag name="LATEXENGINEID" val="0"/>
  <p:tag name="TEMPFOLDER" val="c:\temp\"/>
  <p:tag name="LATEXFORMHEIGHT" val="387"/>
  <p:tag name="LATEXFORMWIDTH" val="640,8"/>
  <p:tag name="LATEXFORMWRAP" val="Wahr"/>
  <p:tag name="BITMAPVECTOR" val="0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2,8947"/>
  <p:tag name="ORIGINALWIDTH" val="1121,11"/>
  <p:tag name="OUTPUTTYPE" val="PNG"/>
  <p:tag name="IGUANATEXVERSION" val="161"/>
  <p:tag name="LATEXADDIN" val="\documentclass{article}&#10;\usepackage{amsmath}&#10;\pagestyle{empty}&#10;\begin{document}&#10;&#10;&#10;\begin{align*}&#10;        \hat{S}_j^z &amp;= S - \hat{a}_j^\dagger \hat{a}_j \\&#10;        \hat{S}_j^y &amp;\approx \frac{\sqrt{2S}}{2 \text{i}} \left( \hat{a}_{j} - \hat{a}_{j}^\dagger\right)\\&#10;        \hat{S}_j^x &amp;\approx \frac{\sqrt{2S}}{2} \left( \hat{a}_{j} + \hat{a}_{j}^\dagger\right) &#10;   \end{align*}&#10;&#10;\end{document}"/>
  <p:tag name="IGUANATEXSIZE" val="20"/>
  <p:tag name="IGUANATEXCURSOR" val="359"/>
  <p:tag name="TRANSPARENCY" val="Wahr"/>
  <p:tag name="LATEXENGINEID" val="0"/>
  <p:tag name="TEMPFOLDER" val="c:\temp\"/>
  <p:tag name="LATEXFORMHEIGHT" val="320"/>
  <p:tag name="LATEXFORMWIDTH" val="1008"/>
  <p:tag name="LATEXFORMWRAP" val="Wahr"/>
  <p:tag name="BITMAPVECTOR" val="0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7,7165"/>
  <p:tag name="ORIGINALWIDTH" val="2155,23"/>
  <p:tag name="OUTPUTTYPE" val="PNG"/>
  <p:tag name="IGUANATEXVERSION" val="162"/>
  <p:tag name="LATEXADDIN" val="\documentclass{article}&#10;\usepackage{amsmath}&#10;\usepackage{mathrsfs}&#10;\pagestyle{empty}&#10;\begin{document}&#10;&#10;\begin{align*}&#10;\mathcal{H} &amp;= - \sum_{i \Delta} J \cdot \hat{S}_i \cdot \hat{S}_{i+\Delta} - \sum_{i}  \hat{S}_i \cdot \mathscr{K}_{i}  \cdot \hat{S}_i&#10;\end{align*}&#10;&#10;\end{document}"/>
  <p:tag name="IGUANATEXSIZE" val="20"/>
  <p:tag name="IGUANATEXCURSOR" val="236"/>
  <p:tag name="TRANSPARENCY" val="Wahr"/>
  <p:tag name="COLORHEX" val="000000"/>
  <p:tag name="LATEXENGINEID" val="0"/>
  <p:tag name="TEMPFOLDER" val="c:\temp\"/>
  <p:tag name="LATEXFORMHEIGHT" val="377,4"/>
  <p:tag name="LATEXFORMWIDTH" val="786,75"/>
  <p:tag name="LATEXFORMWRAP" val="Wahr"/>
  <p:tag name="BITMAPVECTOR" val="0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71,6536"/>
  <p:tag name="ORIGINALWIDTH" val="2534,683"/>
  <p:tag name="OUTPUTTYPE" val="PNG"/>
  <p:tag name="IGUANATEXVERSION" val="162"/>
  <p:tag name="LATEXADDIN" val="\documentclass{article}&#10;\usepackage{amsmath}&#10;\usepackage{mathrsfs}&#10;\pagestyle{empty}&#10;\begin{document}&#10;&#10;\begin{align*}&#10;  \hat{S}_i \cdot \mathscr{K}_{i}  \cdot \hat{S}_i &amp;= K \hat{S}_i^x \cdot \hat{S}_i^x \\&#10;&amp;\approx  K  \frac{{S}}{2} \left( \hat{a}_{i}\hat{a}_{i} + \hat{a}_{i}\hat{a}_{i}^\dagger + \hat{a}_{i}^\dagger \hat{a}_{i} + \hat{a}_{i}^\dagger\hat{a}_{i}^\dagger\right)\\&#10;&amp;=  K  \frac{{S}}{2} \left( \hat{a}_{i}\hat{a}_{i} +  2\hat{a}_{i}^\dagger \hat{a}_{i} + \hat{a}_{i}^\dagger\hat{a}_{i}^\dagger\right) + K  \frac{{S}}{2}&#10;\end{align*}&#10;&#10;\end{document}"/>
  <p:tag name="IGUANATEXSIZE" val="20"/>
  <p:tag name="IGUANATEXCURSOR" val="383"/>
  <p:tag name="TRANSPARENCY" val="Wahr"/>
  <p:tag name="COLORHEX" val="000000"/>
  <p:tag name="LATEXENGINEID" val="0"/>
  <p:tag name="TEMPFOLDER" val="c:\temp\"/>
  <p:tag name="LATEXFORMHEIGHT" val="377,4"/>
  <p:tag name="LATEXFORMWIDTH" val="786,75"/>
  <p:tag name="LATEXFORMWRAP" val="Wahr"/>
  <p:tag name="BITMAPVECTOR" val="0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36,7079"/>
  <p:tag name="ORIGINALWIDTH" val="2641,17"/>
  <p:tag name="OUTPUTTYPE" val="PNG"/>
  <p:tag name="IGUANATEXVERSION" val="162"/>
  <p:tag name="LATEXADDIN" val="\documentclass{article}&#10;\usepackage{amsmath}&#10;\usepackage{amsfonts} &#10;\usepackage{mathrsfs} &#10;\pagestyle{empty}&#10;\begin{document}&#10;&#10;\begin{align*}&#10;\mathcal{H}    &#10;&amp;\approx - \Tilde{E_0} -\sum_{i,j} \Tilde{\mathscr{H}}^{\text{SW}}_{i,j} \cdot   \hat{a}_{i}^\dagger \hat{a}_j + \frac{KS}{2} \left( \hat{a}_i\hat{a}_i + \hat{a}_i^\dagger\hat{a}_i^\dagger\right)    \\&#10;\end{align*}&#10;&#10;&#10;\end{document}"/>
  <p:tag name="IGUANATEXSIZE" val="20"/>
  <p:tag name="IGUANATEXCURSOR" val="353"/>
  <p:tag name="TRANSPARENCY" val="Wahr"/>
  <p:tag name="COLORHEX" val="000000"/>
  <p:tag name="LATEXENGINEID" val="0"/>
  <p:tag name="TEMPFOLDER" val="c:\temp\"/>
  <p:tag name="LATEXFORMHEIGHT" val="387"/>
  <p:tag name="LATEXFORMWIDTH" val="640,8"/>
  <p:tag name="LATEXFORMWRAP" val="Wahr"/>
  <p:tag name="BITMAPVECTOR" val="0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2,8947"/>
  <p:tag name="ORIGINALWIDTH" val="1121,11"/>
  <p:tag name="OUTPUTTYPE" val="PNG"/>
  <p:tag name="IGUANATEXVERSION" val="161"/>
  <p:tag name="LATEXADDIN" val="\documentclass{article}&#10;\usepackage{amsmath}&#10;\pagestyle{empty}&#10;\begin{document}&#10;&#10;&#10;\begin{align*}&#10;        \hat{S}_j^z &amp;= S - \hat{a}_j^\dagger \hat{a}_j \\&#10;        \hat{S}_j^y &amp;\approx \frac{\sqrt{2S}}{2 \text{i}} \left( \hat{a}_{j} - \hat{a}_{j}^\dagger\right)\\&#10;        \hat{S}_j^x &amp;\approx \frac{\sqrt{2S}}{2} \left( \hat{a}_{j} + \hat{a}_{j}^\dagger\right) &#10;   \end{align*}&#10;&#10;\end{document}"/>
  <p:tag name="IGUANATEXSIZE" val="20"/>
  <p:tag name="IGUANATEXCURSOR" val="359"/>
  <p:tag name="TRANSPARENCY" val="Wahr"/>
  <p:tag name="LATEXENGINEID" val="0"/>
  <p:tag name="TEMPFOLDER" val="c:\temp\"/>
  <p:tag name="LATEXFORMHEIGHT" val="320"/>
  <p:tag name="LATEXFORMWIDTH" val="1008"/>
  <p:tag name="LATEXFORMWRAP" val="Wahr"/>
  <p:tag name="BITMAPVECTOR" val="0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7,7165"/>
  <p:tag name="ORIGINALWIDTH" val="2155,23"/>
  <p:tag name="OUTPUTTYPE" val="PNG"/>
  <p:tag name="IGUANATEXVERSION" val="162"/>
  <p:tag name="LATEXADDIN" val="\documentclass{article}&#10;\usepackage{amsmath}&#10;\usepackage{mathrsfs}&#10;\pagestyle{empty}&#10;\begin{document}&#10;&#10;\begin{align*}&#10;\mathcal{H} &amp;= - \sum_{i \Delta} J \cdot \hat{S}_i \cdot \hat{S}_{i+\Delta} - \sum_{i}  \hat{S}_i \cdot \mathscr{K}_{i}  \cdot \hat{S}_i&#10;\end{align*}&#10;&#10;\end{document}"/>
  <p:tag name="IGUANATEXSIZE" val="20"/>
  <p:tag name="IGUANATEXCURSOR" val="236"/>
  <p:tag name="TRANSPARENCY" val="Wahr"/>
  <p:tag name="COLORHEX" val="000000"/>
  <p:tag name="LATEXENGINEID" val="0"/>
  <p:tag name="TEMPFOLDER" val="c:\temp\"/>
  <p:tag name="LATEXFORMHEIGHT" val="377,4"/>
  <p:tag name="LATEXFORMWIDTH" val="786,75"/>
  <p:tag name="LATEXFORMWRAP" val="Wahr"/>
  <p:tag name="BITMAPVECTOR" val="0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48,4439"/>
  <p:tag name="ORIGINALWIDTH" val="986,8766"/>
  <p:tag name="OUTPUTTYPE" val="PNG"/>
  <p:tag name="IGUANATEXVERSION" val="162"/>
  <p:tag name="LATEXADDIN" val="\documentclass{article}&#10;\usepackage{amsmath}&#10;\usepackage{mathrsfs}&#10;\pagestyle{empty}&#10;\begin{document}&#10;&#10;\begin{align*}&#10;    \mathscr{K}_{i} = \begin{pmatrix}K&amp; 0 &amp;0  \\&#10;    0 &amp; 0&amp;0 \\&#10;    0 &amp;0 &amp;0 \\&#10;    \end{pmatrix}&#10;\end{align*}&#10;&#10;\end{document}"/>
  <p:tag name="IGUANATEXSIZE" val="20"/>
  <p:tag name="IGUANATEXCURSOR" val="117"/>
  <p:tag name="TRANSPARENCY" val="Wahr"/>
  <p:tag name="COLORHEX" val="000000"/>
  <p:tag name="LATEXENGINEID" val="0"/>
  <p:tag name="TEMPFOLDER" val="c:\temp\"/>
  <p:tag name="LATEXFORMHEIGHT" val="377,4"/>
  <p:tag name="LATEXFORMWIDTH" val="786,75"/>
  <p:tag name="LATEXFORMWRAP" val="Wahr"/>
  <p:tag name="BITMAPVECTOR" val="0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71,6536"/>
  <p:tag name="ORIGINALWIDTH" val="2534,683"/>
  <p:tag name="OUTPUTTYPE" val="PNG"/>
  <p:tag name="IGUANATEXVERSION" val="162"/>
  <p:tag name="LATEXADDIN" val="\documentclass{article}&#10;\usepackage{amsmath}&#10;\usepackage{mathrsfs}&#10;\pagestyle{empty}&#10;\begin{document}&#10;&#10;\begin{align*}&#10;  \hat{S}_i \cdot \mathscr{K}_{i}  \cdot \hat{S}_i &amp;= K \hat{S}_i^x \cdot \hat{S}_i^x \\&#10;&amp;\approx  K  \frac{{S}}{2} \left( \hat{a}_{i}\hat{a}_{i} + \hat{a}_{i}\hat{a}_{i}^\dagger + \hat{a}_{i}^\dagger \hat{a}_{i} + \hat{a}_{i}^\dagger\hat{a}_{i}^\dagger\right)\\&#10;&amp;=  K  \frac{{S}}{2} \left( \hat{a}_{i}\hat{a}_{i} +  2\hat{a}_{i}^\dagger \hat{a}_{i} + \hat{a}_{i}^\dagger\hat{a}_{i}^\dagger\right) + K  \frac{{S}}{2}&#10;\end{align*}&#10;&#10;\end{document}"/>
  <p:tag name="IGUANATEXSIZE" val="20"/>
  <p:tag name="IGUANATEXCURSOR" val="383"/>
  <p:tag name="TRANSPARENCY" val="Wahr"/>
  <p:tag name="COLORHEX" val="000000"/>
  <p:tag name="LATEXENGINEID" val="0"/>
  <p:tag name="TEMPFOLDER" val="c:\temp\"/>
  <p:tag name="LATEXFORMHEIGHT" val="377,4"/>
  <p:tag name="LATEXFORMWIDTH" val="786,75"/>
  <p:tag name="LATEXFORMWRAP" val="Wahr"/>
  <p:tag name="BITMAPVECTOR" val="0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36,7079"/>
  <p:tag name="ORIGINALWIDTH" val="2419,948"/>
  <p:tag name="OUTPUTTYPE" val="PNG"/>
  <p:tag name="IGUANATEXVERSION" val="162"/>
  <p:tag name="LATEXADDIN" val="\documentclass{article}&#10;\usepackage{amsmath}&#10;\usepackage{amsfonts} &#10;\usepackage{mathrsfs} &#10;\pagestyle{empty}&#10;\begin{document}&#10;&#10;\begin{align*}&#10;\mathcal{H}    &#10;&amp;\approx - \Tilde{E_0} -\sum_{i,j} H_{i,j} \cdot   \hat{a}_{i}^\dagger \hat{a}_j + \frac{KS}{2} \left( \hat{a}_i\hat{a}_i \right) +\text{c.c}   \\&#10;\end{align*}&#10;&#10;&#10;\end{document}"/>
  <p:tag name="IGUANATEXSIZE" val="20"/>
  <p:tag name="IGUANATEXCURSOR" val="299"/>
  <p:tag name="TRANSPARENCY" val="Wahr"/>
  <p:tag name="COLORHEX" val="000000"/>
  <p:tag name="LATEXENGINEID" val="0"/>
  <p:tag name="TEMPFOLDER" val="c:\temp\"/>
  <p:tag name="LATEXFORMHEIGHT" val="387"/>
  <p:tag name="LATEXFORMWIDTH" val="640,8"/>
  <p:tag name="LATEXFORMWRAP" val="Wahr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65,9543"/>
  <p:tag name="ORIGINALWIDTH" val="793,4008"/>
  <p:tag name="OUTPUTTYPE" val="PNG"/>
  <p:tag name="IGUANATEXVERSION" val="161"/>
  <p:tag name="LATEXADDIN" val="\documentclass{article}&#10;\usepackage{amsmath}&#10;\pagestyle{empty}&#10;\begin{document}&#10;&#10;&#10;\begin{align*}&#10;\hat{S}_i^+ &amp;= \hat{S}_i^x + \text{i} \hat{S}_i^y \\&#10;\hat{S}_i^- &amp;= \hat{S}_i^x - \text{i} \hat{S}_i^y \\&#10;\end{align*}&#10;&#10;\end{document}"/>
  <p:tag name="IGUANATEXSIZE" val="20"/>
  <p:tag name="IGUANATEXCURSOR" val="178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3,98952"/>
  <p:tag name="ORIGINALWIDTH" val="56,24299"/>
  <p:tag name="OUTPUTTYPE" val="PNG"/>
  <p:tag name="IGUANATEXVERSION" val="162"/>
  <p:tag name="LATEXADDIN" val="\documentclass{article}&#10;\usepackage{amsmath}&#10;\pagestyle{empty}&#10;\begin{document}&#10;$4$&#10;&#10;&#10;&#10;\end{document}"/>
  <p:tag name="IGUANATEXSIZE" val="20"/>
  <p:tag name="IGUANATEXCURSOR" val="82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2,8947"/>
  <p:tag name="ORIGINALWIDTH" val="1121,11"/>
  <p:tag name="OUTPUTTYPE" val="PNG"/>
  <p:tag name="IGUANATEXVERSION" val="161"/>
  <p:tag name="LATEXADDIN" val="\documentclass{article}&#10;\usepackage{amsmath}&#10;\pagestyle{empty}&#10;\begin{document}&#10;&#10;&#10;\begin{align*}&#10;        \hat{S}_j^z &amp;= S - \hat{a}_j^\dagger \hat{a}_j \\&#10;        \hat{S}_j^y &amp;\approx \frac{\sqrt{2S}}{2 \text{i}} \left( \hat{a}_{j} - \hat{a}_{j}^\dagger\right)\\&#10;        \hat{S}_j^x &amp;\approx \frac{\sqrt{2S}}{2} \left( \hat{a}_{j} + \hat{a}_{j}^\dagger\right) &#10;   \end{align*}&#10;&#10;\end{document}"/>
  <p:tag name="IGUANATEXSIZE" val="20"/>
  <p:tag name="IGUANATEXCURSOR" val="359"/>
  <p:tag name="TRANSPARENCY" val="Wahr"/>
  <p:tag name="LATEXENGINEID" val="0"/>
  <p:tag name="TEMPFOLDER" val="c:\temp\"/>
  <p:tag name="LATEXFORMHEIGHT" val="320"/>
  <p:tag name="LATEXFORMWIDTH" val="1008"/>
  <p:tag name="LATEXFORMWRAP" val="Wahr"/>
  <p:tag name="BITMAPVECTOR" val="0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7,7165"/>
  <p:tag name="ORIGINALWIDTH" val="2155,23"/>
  <p:tag name="OUTPUTTYPE" val="PNG"/>
  <p:tag name="IGUANATEXVERSION" val="162"/>
  <p:tag name="LATEXADDIN" val="\documentclass{article}&#10;\usepackage{amsmath}&#10;\usepackage{mathrsfs}&#10;\pagestyle{empty}&#10;\begin{document}&#10;&#10;\begin{align*}&#10;\mathcal{H} &amp;= - \sum_{i \Delta} J \cdot \hat{S}_i \cdot \hat{S}_{i+\Delta} - \sum_{i}  \hat{S}_i \cdot \mathscr{K}_{i}  \cdot \hat{S}_i&#10;\end{align*}&#10;&#10;\end{document}"/>
  <p:tag name="IGUANATEXSIZE" val="20"/>
  <p:tag name="IGUANATEXCURSOR" val="236"/>
  <p:tag name="TRANSPARENCY" val="Wahr"/>
  <p:tag name="COLORHEX" val="000000"/>
  <p:tag name="LATEXENGINEID" val="0"/>
  <p:tag name="TEMPFOLDER" val="c:\temp\"/>
  <p:tag name="LATEXFORMHEIGHT" val="377,4"/>
  <p:tag name="LATEXFORMWIDTH" val="786,75"/>
  <p:tag name="LATEXFORMWRAP" val="Wahr"/>
  <p:tag name="BITMAPVECTOR" val="0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48,4439"/>
  <p:tag name="ORIGINALWIDTH" val="986,8766"/>
  <p:tag name="OUTPUTTYPE" val="PNG"/>
  <p:tag name="IGUANATEXVERSION" val="162"/>
  <p:tag name="LATEXADDIN" val="\documentclass{article}&#10;\usepackage{amsmath}&#10;\usepackage{mathrsfs}&#10;\pagestyle{empty}&#10;\begin{document}&#10;&#10;\begin{align*}&#10;    \mathscr{K}_{i} = \begin{pmatrix}K&amp; 0 &amp;0  \\&#10;    0 &amp; 0&amp;0 \\&#10;    0 &amp;0 &amp;0 \\&#10;    \end{pmatrix}&#10;\end{align*}&#10;&#10;\end{document}"/>
  <p:tag name="IGUANATEXSIZE" val="20"/>
  <p:tag name="IGUANATEXCURSOR" val="117"/>
  <p:tag name="TRANSPARENCY" val="Wahr"/>
  <p:tag name="COLORHEX" val="000000"/>
  <p:tag name="LATEXENGINEID" val="0"/>
  <p:tag name="TEMPFOLDER" val="c:\temp\"/>
  <p:tag name="LATEXFORMHEIGHT" val="377,4"/>
  <p:tag name="LATEXFORMWIDTH" val="786,75"/>
  <p:tag name="LATEXFORMWRAP" val="Wahr"/>
  <p:tag name="BITMAPVECTOR" val="0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97,4128"/>
  <p:tag name="ORIGINALWIDTH" val="2419,948"/>
  <p:tag name="OUTPUTTYPE" val="PNG"/>
  <p:tag name="IGUANATEXVERSION" val="162"/>
  <p:tag name="LATEXADDIN" val="\documentclass{article}&#10;\usepackage{amsmath}&#10;\usepackage{mathrsfs}&#10;\pagestyle{empty}&#10;\begin{document}&#10;&#10;\begin{align*}&#10;\mathcal{H} &amp;= - \Tilde{E_0} -\sum_{i,j} H_{i,j} \cdot   \hat{a}_{i}^\dagger \hat{a}_j + \frac{KS}{2} \left( \hat{a}_i\hat{a}_i \right) +\text{c.c} \\&#10;&amp;= - \Tilde{E_0} -  \left( \hat{a}^\dagger,\hat{a}\right) &#10;\begin{pmatrix}&#10;H &amp; \mathcal{K} \\&#10;\mathcal{K}^\star &amp; H^\star&#10;    \end{pmatrix}   \begin{pmatrix}&#10;\hat{a} \\&#10;\hat{a}^\dagger&#10;    \end{pmatrix}&#10;\end{align*}&#10;&#10;\end{document}"/>
  <p:tag name="IGUANATEXSIZE" val="20"/>
  <p:tag name="IGUANATEXCURSOR" val="133"/>
  <p:tag name="TRANSPARENCY" val="Wahr"/>
  <p:tag name="COLORHEX" val="000000"/>
  <p:tag name="LATEXENGINEID" val="0"/>
  <p:tag name="TEMPFOLDER" val="c:\temp\"/>
  <p:tag name="LATEXFORMHEIGHT" val="310,5"/>
  <p:tag name="LATEXFORMWIDTH" val="881,25"/>
  <p:tag name="LATEXFORMWRAP" val="Wahr"/>
  <p:tag name="BITMAPVECTOR" val="0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68,6914"/>
  <p:tag name="ORIGINALWIDTH" val="1055,118"/>
  <p:tag name="OUTPUTTYPE" val="PNG"/>
  <p:tag name="IGUANATEXVERSION" val="162"/>
  <p:tag name="LATEXADDIN" val="\documentclass{article}&#10;\usepackage{amsmath}&#10;\pagestyle{empty}&#10;\begin{document}&#10;&#10;\begin{align*}&#10;\hat{a} &amp;= \left( \hat{a}_1,\ldots, \hat{a}_N\right)^T\\&#10;\hat{a}^\dagger &amp;= \left( \hat{a}_1^\dagger,\ldots, \hat{a}_N^\dagger\right)^T\\&#10;\end{align*}&#10;&#10;&#10;\end{document}"/>
  <p:tag name="IGUANATEXSIZE" val="20"/>
  <p:tag name="IGUANATEXCURSOR" val="222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97,4128"/>
  <p:tag name="ORIGINALWIDTH" val="2419,948"/>
  <p:tag name="OUTPUTTYPE" val="PNG"/>
  <p:tag name="IGUANATEXVERSION" val="162"/>
  <p:tag name="LATEXADDIN" val="\documentclass{article}&#10;\usepackage{amsmath}&#10;\usepackage{mathrsfs}&#10;\pagestyle{empty}&#10;\begin{document}&#10;&#10;\begin{align*}&#10;\mathcal{H} &amp;=  - \Tilde{E_0} -\sum_{i,j} H_{i,j} \cdot   \hat{a}_{i}^\dagger \hat{a}_j + \frac{KS}{2} \left( \hat{a}_i\hat{a}_i \right) +\text{c.c}  \\&#10;&amp;= - \Tilde{E_0} -  \left( \hat{a}^\dagger,\hat{a}\right) &#10;\begin{pmatrix}&#10;H &amp; \mathcal{K} \\&#10;\mathcal{K}^\star &amp; H^\star&#10;    \end{pmatrix}   \begin{pmatrix}&#10;\hat{a} \\&#10;\hat{a}^\dagger&#10;    \end{pmatrix}&#10;\end{align*}&#10;&#10;\end{document}"/>
  <p:tag name="IGUANATEXSIZE" val="20"/>
  <p:tag name="IGUANATEXCURSOR" val="133"/>
  <p:tag name="TRANSPARENCY" val="Wahr"/>
  <p:tag name="COLORHEX" val="000000"/>
  <p:tag name="LATEXENGINEID" val="0"/>
  <p:tag name="TEMPFOLDER" val="c:\temp\"/>
  <p:tag name="LATEXFORMHEIGHT" val="310,5"/>
  <p:tag name="LATEXFORMWIDTH" val="881,25"/>
  <p:tag name="LATEXFORMWRAP" val="Wahr"/>
  <p:tag name="BITMAPVECTOR" val="0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29,9587"/>
  <p:tag name="ORIGINALWIDTH" val="886,3892"/>
  <p:tag name="OUTPUTTYPE" val="PNG"/>
  <p:tag name="IGUANATEXVERSION" val="162"/>
  <p:tag name="LATEXADDIN" val="\documentclass{article}&#10;\usepackage{amsmath}&#10;\pagestyle{empty}&#10;\begin{document}&#10;\begin{align*}&#10;\hat{a} &amp;= U \hat{\alpha} + V^\star \hat{\alpha}^\dagger\\&#10;\hat{a}^\dagger &amp;= V \hat{\alpha} + U^\star \hat{\alpha}^\dagger\\&#10;\end{align*}&#10;&#10;&#10;&#10;\end{document}"/>
  <p:tag name="IGUANATEXSIZE" val="20"/>
  <p:tag name="IGUANATEXCURSOR" val="197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1,48859"/>
  <p:tag name="ORIGINALWIDTH" val="97,48779"/>
  <p:tag name="OUTPUTTYPE" val="PNG"/>
  <p:tag name="IGUANATEXVERSION" val="162"/>
  <p:tag name="LATEXADDIN" val="\documentclass{article}&#10;\usepackage{amsmath}&#10;\usepackage{mathrsfs}&#10;\pagestyle{empty}&#10;\begin{document}&#10;&#10;\begin{align*}&#10;\mathcal{H} &#10;\end{align*}&#10;&#10;\end{document}"/>
  <p:tag name="IGUANATEXSIZE" val="20"/>
  <p:tag name="IGUANATEXCURSOR" val="130"/>
  <p:tag name="TRANSPARENCY" val="Wahr"/>
  <p:tag name="COLORHEX" val="000000"/>
  <p:tag name="LATEXENGINEID" val="0"/>
  <p:tag name="TEMPFOLDER" val="c:\temp\"/>
  <p:tag name="LATEXFORMHEIGHT" val="310,5"/>
  <p:tag name="LATEXFORMWIDTH" val="881,25"/>
  <p:tag name="LATEXFORMWRAP" val="Wahr"/>
  <p:tag name="BITMAPVECTOR" val="0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,2126"/>
  <p:tag name="ORIGINALWIDTH" val="2255,718"/>
  <p:tag name="OUTPUTTYPE" val="PNG"/>
  <p:tag name="IGUANATEXVERSION" val="162"/>
  <p:tag name="LATEXADDIN" val="\documentclass{article}&#10;\usepackage{amsmath}&#10;\usepackage{mathrsfs}&#10;\pagestyle{empty}&#10;\begin{document}&#10;&#10;\begin{align*}&#10;\mathcal{H}&#10;&amp;= -   \left( \hat{\alpha}^\dagger,\hat{\alpha}\right) &#10;\begin{pmatrix}&#10;\omega &amp;0 \\&#10;0 &amp; \omega&#10;    \end{pmatrix}   \begin{pmatrix}&#10;\hat{\alpha} \\&#10;\hat{\alpha}^\dagger&#10;    \end{pmatrix} + \text{c-number}&#10;\end{align*}&#10;&#10;\end{document}"/>
  <p:tag name="IGUANATEXSIZE" val="20"/>
  <p:tag name="IGUANATEXCURSOR" val="334"/>
  <p:tag name="TRANSPARENCY" val="Wahr"/>
  <p:tag name="COLORHEX" val="000000"/>
  <p:tag name="LATEXENGINEID" val="0"/>
  <p:tag name="TEMPFOLDER" val="c:\temp\"/>
  <p:tag name="LATEXFORMHEIGHT" val="310,5"/>
  <p:tag name="LATEXFORMWIDTH" val="881,25"/>
  <p:tag name="LATEXFORMWRAP" val="Wahr"/>
  <p:tag name="BITMAPVECTOR" val="0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68,6914"/>
  <p:tag name="ORIGINALWIDTH" val="1055,118"/>
  <p:tag name="OUTPUTTYPE" val="PNG"/>
  <p:tag name="IGUANATEXVERSION" val="162"/>
  <p:tag name="LATEXADDIN" val="\documentclass{article}&#10;\usepackage{amsmath}&#10;\pagestyle{empty}&#10;\begin{document}&#10;&#10;\begin{align*}&#10;\hat{a} &amp;= \left( \hat{a}_1,\ldots, \hat{a}_N\right)^T\\&#10;\hat{a}^\dagger &amp;= \left( \hat{a}_1^\dagger,\ldots, \hat{a}_N^\dagger\right)^T\\&#10;\end{align*}&#10;&#10;&#10;\end{document}"/>
  <p:tag name="IGUANATEXSIZE" val="20"/>
  <p:tag name="IGUANATEXCURSOR" val="222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17,7353"/>
  <p:tag name="OUTPUTTYPE" val="PNG"/>
  <p:tag name="IGUANATEXVERSION" val="162"/>
  <p:tag name="LATEXADDIN" val="\documentclass{article}&#10;\usepackage{amsmath}&#10;\pagestyle{empty}&#10;\begin{document}&#10;&#10;&#10;\begin{align*}&#10;|0\rangle&#10;\end{align*}&#10;&#10;\end{document}"/>
  <p:tag name="IGUANATEXSIZE" val="20"/>
  <p:tag name="IGUANATEXCURSOR" val="11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,2126"/>
  <p:tag name="ORIGINALWIDTH" val="1578,553"/>
  <p:tag name="OUTPUTTYPE" val="PNG"/>
  <p:tag name="IGUANATEXVERSION" val="162"/>
  <p:tag name="LATEXADDIN" val="\documentclass{article}&#10;\usepackage{amsmath}&#10;\usepackage{mathrsfs}&#10;\pagestyle{empty}&#10;\begin{document}&#10;&#10;\begin{align*}&#10;\begin{pmatrix}&#10;H &amp; \mathcal{K} \\&#10;\mathcal{K}^\star &amp; H^\star&#10;    \end{pmatrix} &#10;  \begin{pmatrix}&#10;u_n \\&#10;v_n    \end{pmatrix} &#10;= \omega_n &#10; \begin{pmatrix}&#10;u_n \\&#10;v_n \end{pmatrix}&#10;\end{align*}&#10;&#10;\end{document}"/>
  <p:tag name="IGUANATEXSIZE" val="20"/>
  <p:tag name="IGUANATEXCURSOR" val="300"/>
  <p:tag name="TRANSPARENCY" val="Wahr"/>
  <p:tag name="COLORHEX" val="000000"/>
  <p:tag name="LATEXENGINEID" val="0"/>
  <p:tag name="TEMPFOLDER" val="c:\temp\"/>
  <p:tag name="LATEXFORMHEIGHT" val="310,5"/>
  <p:tag name="LATEXFORMWIDTH" val="881,25"/>
  <p:tag name="LATEXFORMWRAP" val="Wahr"/>
  <p:tag name="BITMAPVECTOR" val="0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29,9587"/>
  <p:tag name="ORIGINALWIDTH" val="886,3892"/>
  <p:tag name="OUTPUTTYPE" val="PNG"/>
  <p:tag name="IGUANATEXVERSION" val="162"/>
  <p:tag name="LATEXADDIN" val="\documentclass{article}&#10;\usepackage{amsmath}&#10;\pagestyle{empty}&#10;\begin{document}&#10;\begin{align*}&#10;\hat{a} &amp;= U \hat{\alpha} + V^\star \hat{\alpha}^\dagger\\&#10;\hat{a}^\dagger &amp;= V \hat{\alpha} + U^\star \hat{\alpha}^\dagger\\&#10;\end{align*}&#10;&#10;&#10;&#10;\end{document}"/>
  <p:tag name="IGUANATEXSIZE" val="20"/>
  <p:tag name="IGUANATEXCURSOR" val="197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68,6914"/>
  <p:tag name="ORIGINALWIDTH" val="1055,118"/>
  <p:tag name="OUTPUTTYPE" val="PNG"/>
  <p:tag name="IGUANATEXVERSION" val="162"/>
  <p:tag name="LATEXADDIN" val="\documentclass{article}&#10;\usepackage{amsmath}&#10;\pagestyle{empty}&#10;\begin{document}&#10;&#10;\begin{align*}&#10;\hat{a} &amp;= \left( \hat{a}_1,\ldots, \hat{a}_N\right)^T\\&#10;\hat{a}^\dagger &amp;= \left( \hat{a}_1^\dagger,\ldots, \hat{a}_N^\dagger\right)^T\\&#10;\end{align*}&#10;&#10;&#10;\end{document}"/>
  <p:tag name="IGUANATEXSIZE" val="20"/>
  <p:tag name="IGUANATEXCURSOR" val="222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,2126"/>
  <p:tag name="ORIGINALWIDTH" val="2255,718"/>
  <p:tag name="OUTPUTTYPE" val="PNG"/>
  <p:tag name="IGUANATEXVERSION" val="162"/>
  <p:tag name="LATEXADDIN" val="\documentclass{article}&#10;\usepackage{amsmath}&#10;\usepackage{mathrsfs}&#10;\pagestyle{empty}&#10;\begin{document}&#10;&#10;\begin{align*}&#10;\mathcal{H}&#10;&amp;= -   \left( \hat{\alpha}^\dagger,\hat{\alpha}\right) &#10;\begin{pmatrix}&#10;\omega &amp;0 \\&#10;0 &amp; \omega&#10;    \end{pmatrix}   \begin{pmatrix}&#10;\hat{\alpha} \\&#10;\hat{\alpha}^\dagger&#10;    \end{pmatrix} + \text{c-number}&#10;\end{align*}&#10;&#10;\end{document}"/>
  <p:tag name="IGUANATEXSIZE" val="20"/>
  <p:tag name="IGUANATEXCURSOR" val="334"/>
  <p:tag name="TRANSPARENCY" val="Wahr"/>
  <p:tag name="COLORHEX" val="000000"/>
  <p:tag name="LATEXENGINEID" val="0"/>
  <p:tag name="TEMPFOLDER" val="c:\temp\"/>
  <p:tag name="LATEXFORMHEIGHT" val="310,5"/>
  <p:tag name="LATEXFORMWIDTH" val="881,25"/>
  <p:tag name="LATEXFORMWRAP" val="Wahr"/>
  <p:tag name="BITMAPVECTOR" val="0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,2126"/>
  <p:tag name="ORIGINALWIDTH" val="2255,718"/>
  <p:tag name="OUTPUTTYPE" val="PNG"/>
  <p:tag name="IGUANATEXVERSION" val="162"/>
  <p:tag name="LATEXADDIN" val="\documentclass{article}&#10;\usepackage{amsmath}&#10;\usepackage{mathrsfs}&#10;\pagestyle{empty}&#10;\begin{document}&#10;&#10;\begin{align*}&#10;\mathcal{H}&#10;&amp;= -   \left( \hat{\alpha}^\dagger,\hat{\alpha}\right) &#10;\begin{pmatrix}&#10;\omega &amp;0 \\&#10;0 &amp; \omega&#10;    \end{pmatrix}   \begin{pmatrix}&#10;\hat{\alpha} \\&#10;\hat{\alpha}^\dagger&#10;    \end{pmatrix} + \text{c-number}&#10;\end{align*}&#10;&#10;\end{document}"/>
  <p:tag name="IGUANATEXSIZE" val="20"/>
  <p:tag name="IGUANATEXCURSOR" val="334"/>
  <p:tag name="TRANSPARENCY" val="Wahr"/>
  <p:tag name="COLORHEX" val="000000"/>
  <p:tag name="LATEXENGINEID" val="0"/>
  <p:tag name="TEMPFOLDER" val="c:\temp\"/>
  <p:tag name="LATEXFORMHEIGHT" val="310,5"/>
  <p:tag name="LATEXFORMWIDTH" val="881,25"/>
  <p:tag name="LATEXFORMWRAP" val="Wahr"/>
  <p:tag name="BITMAPVECTOR" val="0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68,6914"/>
  <p:tag name="ORIGINALWIDTH" val="1055,118"/>
  <p:tag name="OUTPUTTYPE" val="PNG"/>
  <p:tag name="IGUANATEXVERSION" val="162"/>
  <p:tag name="LATEXADDIN" val="\documentclass{article}&#10;\usepackage{amsmath}&#10;\pagestyle{empty}&#10;\begin{document}&#10;&#10;\begin{align*}&#10;\hat{a} &amp;= \left( \hat{a}_1,\ldots, \hat{a}_N\right)^T\\&#10;\hat{a}^\dagger &amp;= \left( \hat{a}_1^\dagger,\ldots, \hat{a}_N^\dagger\right)^T\\&#10;\end{align*}&#10;&#10;&#10;\end{document}"/>
  <p:tag name="IGUANATEXSIZE" val="20"/>
  <p:tag name="IGUANATEXCURSOR" val="222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29,9587"/>
  <p:tag name="ORIGINALWIDTH" val="886,3892"/>
  <p:tag name="OUTPUTTYPE" val="PNG"/>
  <p:tag name="IGUANATEXVERSION" val="162"/>
  <p:tag name="LATEXADDIN" val="\documentclass{article}&#10;\usepackage{amsmath}&#10;\pagestyle{empty}&#10;\begin{document}&#10;\begin{align*}&#10;\hat{a} &amp;= U \hat{\alpha} + V^\star \hat{\alpha}^\dagger\\&#10;\hat{a}^\dagger &amp;= V \hat{\alpha} + U^\star \hat{\alpha}^\dagger\\&#10;\end{align*}&#10;&#10;&#10;&#10;\end{document}"/>
  <p:tag name="IGUANATEXSIZE" val="20"/>
  <p:tag name="IGUANATEXCURSOR" val="197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,2126"/>
  <p:tag name="ORIGINALWIDTH" val="1578,553"/>
  <p:tag name="OUTPUTTYPE" val="PNG"/>
  <p:tag name="IGUANATEXVERSION" val="162"/>
  <p:tag name="LATEXADDIN" val="\documentclass{article}&#10;\usepackage{amsmath}&#10;\usepackage{mathrsfs}&#10;\pagestyle{empty}&#10;\begin{document}&#10;&#10;\begin{align*}&#10;\begin{pmatrix}&#10;H &amp; \mathcal{K} \\&#10;\mathcal{K}^\star &amp; H^\star&#10;    \end{pmatrix} &#10;  \begin{pmatrix}&#10;u_n \\&#10;v_n    \end{pmatrix} &#10;= \omega_n &#10; \begin{pmatrix}&#10;u_n \\&#10;v_n \end{pmatrix}&#10;\end{align*}&#10;&#10;\end{document}"/>
  <p:tag name="IGUANATEXSIZE" val="20"/>
  <p:tag name="IGUANATEXCURSOR" val="300"/>
  <p:tag name="TRANSPARENCY" val="Wahr"/>
  <p:tag name="COLORHEX" val="000000"/>
  <p:tag name="LATEXENGINEID" val="0"/>
  <p:tag name="TEMPFOLDER" val="c:\temp\"/>
  <p:tag name="LATEXFORMHEIGHT" val="310,5"/>
  <p:tag name="LATEXFORMWIDTH" val="881,25"/>
  <p:tag name="LATEXFORMWRAP" val="Wahr"/>
  <p:tag name="BITMAPVECTOR" val="0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22,4597"/>
  <p:tag name="ORIGINALWIDTH" val="985,3768"/>
  <p:tag name="OUTPUTTYPE" val="PNG"/>
  <p:tag name="IGUANATEXVERSION" val="162"/>
  <p:tag name="LATEXADDIN" val="\documentclass{article}&#10;\usepackage{amsmath}&#10;\usepackage{amssymb}&#10;\pagestyle{empty}&#10;\begin{document}&#10;&#10;\begin{align*}&#10;U^\dagger U - V^\dagger V &amp;= \mathbb{I}\\&#10;V^\dagger U^\star - U^\dagger V^\star &amp;= 0&#10;\end{align*}&#10;&#10;&#10;\end{document}"/>
  <p:tag name="IGUANATEXSIZE" val="20"/>
  <p:tag name="IGUANATEXCURSOR" val="156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74,6906"/>
  <p:tag name="ORIGINALWIDTH" val="1317,585"/>
  <p:tag name="OUTPUTTYPE" val="PNG"/>
  <p:tag name="IGUANATEXVERSION" val="162"/>
  <p:tag name="LATEXADDIN" val="\documentclass{article}&#10;\usepackage{amsmath}&#10;\usepackage{mathrsfs}&#10;\pagestyle{empty}&#10;\begin{document}&#10;&#10;\begin{align*}&#10; \begin{pmatrix}&#10;\hat{a} \\&#10;\hat{a}^\dagger \end{pmatrix}&#10;=\underbrace{&#10;\begin{pmatrix}&#10;U &amp; V^\star \\&#10;V &amp; U^\star&#10;    \end{pmatrix} }_{=\mathcal{T}}&#10;  \begin{pmatrix}&#10;\hat{\alpha} \\&#10;\hat{\alpha}^\dagger \end{pmatrix}&#10;\end{align*}&#10;&#10;\end{document}"/>
  <p:tag name="IGUANATEXSIZE" val="20"/>
  <p:tag name="IGUANATEXCURSOR" val="255"/>
  <p:tag name="TRANSPARENCY" val="Wahr"/>
  <p:tag name="COLORHEX" val="000000"/>
  <p:tag name="LATEXENGINEID" val="0"/>
  <p:tag name="TEMPFOLDER" val="c:\temp\"/>
  <p:tag name="LATEXFORMHEIGHT" val="464,25"/>
  <p:tag name="LATEXFORMWIDTH" val="881,25"/>
  <p:tag name="LATEXFORMWRAP" val="Wahr"/>
  <p:tag name="BITMAPVECTOR" val="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64,117"/>
  <p:tag name="ORIGINALWIDTH" val="3055,118"/>
  <p:tag name="OUTPUTTYPE" val="PNG"/>
  <p:tag name="IGUANATEXVERSION" val="162"/>
  <p:tag name="LATEXADDIN" val="\documentclass{article}&#10;\usepackage{amsmath}&#10;\pagestyle{empty}&#10;\begin{document}&#10;&#10;\begin{align*}&#10;\mathcal{H} &amp;= -  \sum_{i, \Delta} J_{i,i+\Delta} \cdot \hat{S}_i \cdot \hat{S}_{i+\Delta} \\&#10;&amp;= - \sum_{i, \Delta} J_{i,i+\Delta} \cdot \left( \hat{S}_i^x  \hat{S}_{i+\Delta}^x + \hat{S}_i^y  \hat{S}_{i+\Delta}^y + \hat{S}_i^z \hat{S}_{i+\Delta}^z \right)\\&#10;&amp;= - \sum_{i, \Delta} J_{i,i+\Delta} \cdot \left( \frac{1}{2} \left\{ \hat{S}_i^+ \hat{S}_{i+\Delta}^- +\hat{S}_i^- \hat{S}_{i+\Delta}^+\right\} + \hat{S}_i^z  \hat{S}_{i+\Delta}^z \right)&#10;\end{align*}&#10;&#10;&#10;\end{document}"/>
  <p:tag name="IGUANATEXSIZE" val="20"/>
  <p:tag name="IGUANATEXCURSOR" val="271"/>
  <p:tag name="TRANSPARENCY" val="Wahr"/>
  <p:tag name="COLORHEX" val="000000"/>
  <p:tag name="LATEXENGINEID" val="0"/>
  <p:tag name="TEMPFOLDER" val="c:\temp\"/>
  <p:tag name="LATEXFORMHEIGHT" val="320"/>
  <p:tag name="LATEXFORMWIDTH" val="1077"/>
  <p:tag name="LATEXFORMWRAP" val="Wahr"/>
  <p:tag name="BITMAPVECTOR" val="0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,2126"/>
  <p:tag name="ORIGINALWIDTH" val="2255,718"/>
  <p:tag name="OUTPUTTYPE" val="PNG"/>
  <p:tag name="IGUANATEXVERSION" val="162"/>
  <p:tag name="LATEXADDIN" val="\documentclass{article}&#10;\usepackage{amsmath}&#10;\usepackage{mathrsfs}&#10;\pagestyle{empty}&#10;\begin{document}&#10;&#10;\begin{align*}&#10;\mathcal{H}&#10;&amp;= -   \left( \hat{\alpha}^\dagger,\hat{\alpha}\right) &#10;\begin{pmatrix}&#10;\omega &amp;0 \\&#10;0 &amp; \omega&#10;    \end{pmatrix}   \begin{pmatrix}&#10;\hat{\alpha} \\&#10;\hat{\alpha}^\dagger&#10;    \end{pmatrix} + \text{c-number}&#10;\end{align*}&#10;&#10;\end{document}"/>
  <p:tag name="IGUANATEXSIZE" val="20"/>
  <p:tag name="IGUANATEXCURSOR" val="334"/>
  <p:tag name="TRANSPARENCY" val="Wahr"/>
  <p:tag name="COLORHEX" val="000000"/>
  <p:tag name="LATEXENGINEID" val="0"/>
  <p:tag name="TEMPFOLDER" val="c:\temp\"/>
  <p:tag name="LATEXFORMHEIGHT" val="310,5"/>
  <p:tag name="LATEXFORMWIDTH" val="881,25"/>
  <p:tag name="LATEXFORMWRAP" val="Wahr"/>
  <p:tag name="BITMAPVECTOR" val="0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68,6914"/>
  <p:tag name="ORIGINALWIDTH" val="1055,118"/>
  <p:tag name="OUTPUTTYPE" val="PNG"/>
  <p:tag name="IGUANATEXVERSION" val="162"/>
  <p:tag name="LATEXADDIN" val="\documentclass{article}&#10;\usepackage{amsmath}&#10;\pagestyle{empty}&#10;\begin{document}&#10;&#10;\begin{align*}&#10;\hat{a} &amp;= \left( \hat{a}_1,\ldots, \hat{a}_N\right)^T\\&#10;\hat{a}^\dagger &amp;= \left( \hat{a}_1^\dagger,\ldots, \hat{a}_N^\dagger\right)^T\\&#10;\end{align*}&#10;&#10;&#10;\end{document}"/>
  <p:tag name="IGUANATEXSIZE" val="20"/>
  <p:tag name="IGUANATEXCURSOR" val="222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29,9587"/>
  <p:tag name="ORIGINALWIDTH" val="886,3892"/>
  <p:tag name="OUTPUTTYPE" val="PNG"/>
  <p:tag name="IGUANATEXVERSION" val="162"/>
  <p:tag name="LATEXADDIN" val="\documentclass{article}&#10;\usepackage{amsmath}&#10;\pagestyle{empty}&#10;\begin{document}&#10;\begin{align*}&#10;\hat{a} &amp;= U \hat{\alpha} + V^\star \hat{\alpha}^\dagger\\&#10;\hat{a}^\dagger &amp;= V \hat{\alpha} + U^\star \hat{\alpha}^\dagger\\&#10;\end{align*}&#10;&#10;&#10;&#10;\end{document}"/>
  <p:tag name="IGUANATEXSIZE" val="20"/>
  <p:tag name="IGUANATEXCURSOR" val="197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,2126"/>
  <p:tag name="ORIGINALWIDTH" val="1578,553"/>
  <p:tag name="OUTPUTTYPE" val="PNG"/>
  <p:tag name="IGUANATEXVERSION" val="162"/>
  <p:tag name="LATEXADDIN" val="\documentclass{article}&#10;\usepackage{amsmath}&#10;\usepackage{mathrsfs}&#10;\pagestyle{empty}&#10;\begin{document}&#10;&#10;\begin{align*}&#10;\begin{pmatrix}&#10;H &amp; \mathcal{K} \\&#10;\mathcal{K}^\star &amp; H^\star&#10;    \end{pmatrix} &#10;  \begin{pmatrix}&#10;u_n \\&#10;v_n    \end{pmatrix} &#10;= \omega_n &#10; \begin{pmatrix}&#10;u_n \\&#10;v_n \end{pmatrix}&#10;\end{align*}&#10;&#10;\end{document}"/>
  <p:tag name="IGUANATEXSIZE" val="20"/>
  <p:tag name="IGUANATEXCURSOR" val="300"/>
  <p:tag name="TRANSPARENCY" val="Wahr"/>
  <p:tag name="COLORHEX" val="000000"/>
  <p:tag name="LATEXENGINEID" val="0"/>
  <p:tag name="TEMPFOLDER" val="c:\temp\"/>
  <p:tag name="LATEXFORMHEIGHT" val="310,5"/>
  <p:tag name="LATEXFORMWIDTH" val="881,25"/>
  <p:tag name="LATEXFORMWRAP" val="Wahr"/>
  <p:tag name="BITMAPVECTOR" val="0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22,4597"/>
  <p:tag name="ORIGINALWIDTH" val="985,3768"/>
  <p:tag name="OUTPUTTYPE" val="PNG"/>
  <p:tag name="IGUANATEXVERSION" val="162"/>
  <p:tag name="LATEXADDIN" val="\documentclass{article}&#10;\usepackage{amsmath}&#10;\usepackage{amssymb}&#10;\pagestyle{empty}&#10;\begin{document}&#10;&#10;\begin{align*}&#10;U^\dagger U - V^\dagger V &amp;= \mathbb{I}\\&#10;V^\dagger U^\star - U^\dagger V^\star &amp;= 0&#10;\end{align*}&#10;&#10;&#10;\end{document}"/>
  <p:tag name="IGUANATEXSIZE" val="20"/>
  <p:tag name="IGUANATEXCURSOR" val="156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2,2347"/>
  <p:tag name="ORIGINALWIDTH" val="1072,366"/>
  <p:tag name="OUTPUTTYPE" val="PNG"/>
  <p:tag name="IGUANATEXVERSION" val="162"/>
  <p:tag name="LATEXADDIN" val="\documentclass{article}&#10;\usepackage{amsmath}&#10;\usepackage{mathrsfs}&#10;\pagestyle{empty}&#10;\begin{document}&#10;&#10;\begin{align*}&#10; \mathcal{I}&#10;=&#10;\mathcal{T} \mathcal{I} \mathcal{T}^\dagger = \mathcal{T}^\dagger \mathcal{I} \mathcal{T}&#10;\end{align*}&#10;&#10;\end{document}"/>
  <p:tag name="IGUANATEXSIZE" val="20"/>
  <p:tag name="IGUANATEXCURSOR" val="222"/>
  <p:tag name="TRANSPARENCY" val="Wahr"/>
  <p:tag name="COLORHEX" val="000000"/>
  <p:tag name="LATEXENGINEID" val="0"/>
  <p:tag name="TEMPFOLDER" val="c:\temp\"/>
  <p:tag name="LATEXFORMHEIGHT" val="464,25"/>
  <p:tag name="LATEXFORMWIDTH" val="881,25"/>
  <p:tag name="LATEXFORMWRAP" val="Wahr"/>
  <p:tag name="BITMAPVECTOR" val="0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,2126"/>
  <p:tag name="ORIGINALWIDTH" val="735,658"/>
  <p:tag name="OUTPUTTYPE" val="PNG"/>
  <p:tag name="IGUANATEXVERSION" val="162"/>
  <p:tag name="LATEXADDIN" val="\documentclass{article}&#10;\usepackage{amsmath}&#10;\usepackage{amssymb}&#10;\usepackage{mathrsfs}&#10;\pagestyle{empty}&#10;\begin{document}&#10;&#10;\begin{align*}&#10; \mathcal{I}&#10;=&#10;\begin{pmatrix}&#10;\mathbb{I} &amp; 0 \\&#10;0 &amp; -\mathbb{I}&#10;    \end{pmatrix} &#10;\end{align*}&#10;&#10;\end{document}"/>
  <p:tag name="IGUANATEXSIZE" val="20"/>
  <p:tag name="IGUANATEXCURSOR" val="251"/>
  <p:tag name="TRANSPARENCY" val="Wahr"/>
  <p:tag name="COLORHEX" val="000000"/>
  <p:tag name="LATEXENGINEID" val="0"/>
  <p:tag name="TEMPFOLDER" val="c:\temp\"/>
  <p:tag name="LATEXFORMHEIGHT" val="464,25"/>
  <p:tag name="LATEXFORMWIDTH" val="881,25"/>
  <p:tag name="LATEXFORMWRAP" val="Wahr"/>
  <p:tag name="BITMAPVECTOR" val="0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74,6906"/>
  <p:tag name="ORIGINALWIDTH" val="1317,585"/>
  <p:tag name="OUTPUTTYPE" val="PNG"/>
  <p:tag name="IGUANATEXVERSION" val="162"/>
  <p:tag name="LATEXADDIN" val="\documentclass{article}&#10;\usepackage{amsmath}&#10;\usepackage{mathrsfs}&#10;\pagestyle{empty}&#10;\begin{document}&#10;&#10;\begin{align*}&#10; \begin{pmatrix}&#10;\hat{a} \\&#10;\hat{a}^\dagger \end{pmatrix}&#10;=\underbrace{&#10;\begin{pmatrix}&#10;U &amp; V^\star \\&#10;V &amp; U^\star&#10;    \end{pmatrix} }_{=\mathcal{T}}&#10;  \begin{pmatrix}&#10;\hat{\alpha} \\&#10;\hat{\alpha}^\dagger \end{pmatrix}&#10;\end{align*}&#10;&#10;\end{document}"/>
  <p:tag name="IGUANATEXSIZE" val="20"/>
  <p:tag name="IGUANATEXCURSOR" val="255"/>
  <p:tag name="TRANSPARENCY" val="Wahr"/>
  <p:tag name="COLORHEX" val="000000"/>
  <p:tag name="LATEXENGINEID" val="0"/>
  <p:tag name="TEMPFOLDER" val="c:\temp\"/>
  <p:tag name="LATEXFORMHEIGHT" val="464,25"/>
  <p:tag name="LATEXFORMWIDTH" val="881,25"/>
  <p:tag name="LATEXFORMWRAP" val="Wahr"/>
  <p:tag name="BITMAPVECTOR" val="0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,2126"/>
  <p:tag name="ORIGINALWIDTH" val="2255,718"/>
  <p:tag name="OUTPUTTYPE" val="PNG"/>
  <p:tag name="IGUANATEXVERSION" val="162"/>
  <p:tag name="LATEXADDIN" val="\documentclass{article}&#10;\usepackage{amsmath}&#10;\usepackage{mathrsfs}&#10;\pagestyle{empty}&#10;\begin{document}&#10;&#10;\begin{align*}&#10;\mathcal{H}&#10;&amp;= -   \left( \hat{\alpha}^\dagger,\hat{\alpha}\right) &#10;\begin{pmatrix}&#10;\omega &amp;0 \\&#10;0 &amp; \omega&#10;    \end{pmatrix}   \begin{pmatrix}&#10;\hat{\alpha} \\&#10;\hat{\alpha}^\dagger&#10;    \end{pmatrix} + \text{c-number}&#10;\end{align*}&#10;&#10;\end{document}"/>
  <p:tag name="IGUANATEXSIZE" val="20"/>
  <p:tag name="IGUANATEXCURSOR" val="334"/>
  <p:tag name="TRANSPARENCY" val="Wahr"/>
  <p:tag name="COLORHEX" val="000000"/>
  <p:tag name="LATEXENGINEID" val="0"/>
  <p:tag name="TEMPFOLDER" val="c:\temp\"/>
  <p:tag name="LATEXFORMHEIGHT" val="310,5"/>
  <p:tag name="LATEXFORMWIDTH" val="881,25"/>
  <p:tag name="LATEXFORMWRAP" val="Wahr"/>
  <p:tag name="BITMAPVECTOR" val="0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68,6914"/>
  <p:tag name="ORIGINALWIDTH" val="1055,118"/>
  <p:tag name="OUTPUTTYPE" val="PNG"/>
  <p:tag name="IGUANATEXVERSION" val="162"/>
  <p:tag name="LATEXADDIN" val="\documentclass{article}&#10;\usepackage{amsmath}&#10;\pagestyle{empty}&#10;\begin{document}&#10;&#10;\begin{align*}&#10;\hat{a} &amp;= \left( \hat{a}_1,\ldots, \hat{a}_N\right)^T\\&#10;\hat{a}^\dagger &amp;= \left( \hat{a}_1^\dagger,\ldots, \hat{a}_N^\dagger\right)^T\\&#10;\end{align*}&#10;&#10;&#10;\end{document}"/>
  <p:tag name="IGUANATEXSIZE" val="20"/>
  <p:tag name="IGUANATEXCURSOR" val="222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067,117"/>
  <p:tag name="OUTPUTTYPE" val="PNG"/>
  <p:tag name="IGUANATEXVERSION" val="162"/>
  <p:tag name="LATEXADDIN" val="\documentclass{article}&#10;\usepackage{amsmath}&#10;\pagestyle{empty}&#10;\begin{document}&#10;&#10;\begin{align*}&#10;|0\rangle = |S,S,S,\ldots,S\rangle&#10;\end{align*}&#10;&#10;&#10;\end{document}"/>
  <p:tag name="IGUANATEXSIZE" val="20"/>
  <p:tag name="IGUANATEXCURSOR" val="130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29,9587"/>
  <p:tag name="ORIGINALWIDTH" val="886,3892"/>
  <p:tag name="OUTPUTTYPE" val="PNG"/>
  <p:tag name="IGUANATEXVERSION" val="162"/>
  <p:tag name="LATEXADDIN" val="\documentclass{article}&#10;\usepackage{amsmath}&#10;\pagestyle{empty}&#10;\begin{document}&#10;\begin{align*}&#10;\hat{a} &amp;= U \hat{\alpha} + V^\star \hat{\alpha}^\dagger\\&#10;\hat{a}^\dagger &amp;= V \hat{\alpha} + U^\star \hat{\alpha}^\dagger\\&#10;\end{align*}&#10;&#10;&#10;&#10;\end{document}"/>
  <p:tag name="IGUANATEXSIZE" val="20"/>
  <p:tag name="IGUANATEXCURSOR" val="197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,2126"/>
  <p:tag name="ORIGINALWIDTH" val="1578,553"/>
  <p:tag name="OUTPUTTYPE" val="PNG"/>
  <p:tag name="IGUANATEXVERSION" val="162"/>
  <p:tag name="LATEXADDIN" val="\documentclass{article}&#10;\usepackage{amsmath}&#10;\usepackage{mathrsfs}&#10;\pagestyle{empty}&#10;\begin{document}&#10;&#10;\begin{align*}&#10;\begin{pmatrix}&#10;H &amp; \mathcal{K} \\&#10;\mathcal{K}^\star &amp; H^\star&#10;    \end{pmatrix} &#10;  \begin{pmatrix}&#10;u_n \\&#10;v_n    \end{pmatrix} &#10;= \omega_n &#10; \begin{pmatrix}&#10;u_n \\&#10;v_n \end{pmatrix}&#10;\end{align*}&#10;&#10;\end{document}"/>
  <p:tag name="IGUANATEXSIZE" val="20"/>
  <p:tag name="IGUANATEXCURSOR" val="300"/>
  <p:tag name="TRANSPARENCY" val="Wahr"/>
  <p:tag name="COLORHEX" val="000000"/>
  <p:tag name="LATEXENGINEID" val="0"/>
  <p:tag name="TEMPFOLDER" val="c:\temp\"/>
  <p:tag name="LATEXFORMHEIGHT" val="310,5"/>
  <p:tag name="LATEXFORMWIDTH" val="881,25"/>
  <p:tag name="LATEXFORMWRAP" val="Wahr"/>
  <p:tag name="BITMAPVECTOR" val="0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22,4597"/>
  <p:tag name="ORIGINALWIDTH" val="985,3768"/>
  <p:tag name="OUTPUTTYPE" val="PNG"/>
  <p:tag name="IGUANATEXVERSION" val="162"/>
  <p:tag name="LATEXADDIN" val="\documentclass{article}&#10;\usepackage{amsmath}&#10;\usepackage{amssymb}&#10;\pagestyle{empty}&#10;\begin{document}&#10;&#10;\begin{align*}&#10;U^\dagger U - V^\dagger V &amp;= \mathbb{I}\\&#10;V^\dagger U^\star - U^\dagger V^\star &amp;= 0&#10;\end{align*}&#10;&#10;&#10;\end{document}"/>
  <p:tag name="IGUANATEXSIZE" val="20"/>
  <p:tag name="IGUANATEXCURSOR" val="156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2,2347"/>
  <p:tag name="ORIGINALWIDTH" val="1072,366"/>
  <p:tag name="OUTPUTTYPE" val="PNG"/>
  <p:tag name="IGUANATEXVERSION" val="162"/>
  <p:tag name="LATEXADDIN" val="\documentclass{article}&#10;\usepackage{amsmath}&#10;\usepackage{mathrsfs}&#10;\pagestyle{empty}&#10;\begin{document}&#10;&#10;\begin{align*}&#10; \mathcal{I}&#10;=&#10;\mathcal{T} \mathcal{I} \mathcal{T}^\dagger = \mathcal{T}^\dagger \mathcal{I} \mathcal{T}&#10;\end{align*}&#10;&#10;\end{document}"/>
  <p:tag name="IGUANATEXSIZE" val="20"/>
  <p:tag name="IGUANATEXCURSOR" val="222"/>
  <p:tag name="TRANSPARENCY" val="Wahr"/>
  <p:tag name="COLORHEX" val="000000"/>
  <p:tag name="LATEXENGINEID" val="0"/>
  <p:tag name="TEMPFOLDER" val="c:\temp\"/>
  <p:tag name="LATEXFORMHEIGHT" val="464,25"/>
  <p:tag name="LATEXFORMWIDTH" val="881,25"/>
  <p:tag name="LATEXFORMWRAP" val="Wahr"/>
  <p:tag name="BITMAPVECTOR" val="0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,2126"/>
  <p:tag name="ORIGINALWIDTH" val="735,658"/>
  <p:tag name="OUTPUTTYPE" val="PNG"/>
  <p:tag name="IGUANATEXVERSION" val="162"/>
  <p:tag name="LATEXADDIN" val="\documentclass{article}&#10;\usepackage{amsmath}&#10;\usepackage{amssymb}&#10;\usepackage{mathrsfs}&#10;\pagestyle{empty}&#10;\begin{document}&#10;&#10;\begin{align*}&#10; \mathcal{I}&#10;=&#10;\begin{pmatrix}&#10;\mathbb{I} &amp; 0 \\&#10;0 &amp; -\mathbb{I}&#10;    \end{pmatrix} &#10;\end{align*}&#10;&#10;\end{document}"/>
  <p:tag name="IGUANATEXSIZE" val="20"/>
  <p:tag name="IGUANATEXCURSOR" val="251"/>
  <p:tag name="TRANSPARENCY" val="Wahr"/>
  <p:tag name="COLORHEX" val="000000"/>
  <p:tag name="LATEXENGINEID" val="0"/>
  <p:tag name="TEMPFOLDER" val="c:\temp\"/>
  <p:tag name="LATEXFORMHEIGHT" val="464,25"/>
  <p:tag name="LATEXFORMWIDTH" val="881,25"/>
  <p:tag name="LATEXFORMWRAP" val="Wahr"/>
  <p:tag name="BITMAPVECTOR" val="0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74,6906"/>
  <p:tag name="ORIGINALWIDTH" val="1317,585"/>
  <p:tag name="OUTPUTTYPE" val="PNG"/>
  <p:tag name="IGUANATEXVERSION" val="162"/>
  <p:tag name="LATEXADDIN" val="\documentclass{article}&#10;\usepackage{amsmath}&#10;\usepackage{mathrsfs}&#10;\pagestyle{empty}&#10;\begin{document}&#10;&#10;\begin{align*}&#10; \begin{pmatrix}&#10;\hat{a} \\&#10;\hat{a}^\dagger \end{pmatrix}&#10;=\underbrace{&#10;\begin{pmatrix}&#10;U &amp; V^\star \\&#10;V &amp; U^\star&#10;    \end{pmatrix} }_{=\mathcal{T}}&#10;  \begin{pmatrix}&#10;\hat{\alpha} \\&#10;\hat{\alpha}^\dagger \end{pmatrix}&#10;\end{align*}&#10;&#10;\end{document}"/>
  <p:tag name="IGUANATEXSIZE" val="20"/>
  <p:tag name="IGUANATEXCURSOR" val="255"/>
  <p:tag name="TRANSPARENCY" val="Wahr"/>
  <p:tag name="COLORHEX" val="000000"/>
  <p:tag name="LATEXENGINEID" val="0"/>
  <p:tag name="TEMPFOLDER" val="c:\temp\"/>
  <p:tag name="LATEXFORMHEIGHT" val="464,25"/>
  <p:tag name="LATEXFORMWIDTH" val="881,25"/>
  <p:tag name="LATEXFORMWRAP" val="Wahr"/>
  <p:tag name="BITMAPVECTOR" val="0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,2126"/>
  <p:tag name="ORIGINALWIDTH" val="2255,718"/>
  <p:tag name="OUTPUTTYPE" val="PNG"/>
  <p:tag name="IGUANATEXVERSION" val="162"/>
  <p:tag name="LATEXADDIN" val="\documentclass{article}&#10;\usepackage{amsmath}&#10;\usepackage{mathrsfs}&#10;\pagestyle{empty}&#10;\begin{document}&#10;&#10;\begin{align*}&#10;\mathcal{H}&#10;&amp;= -   \left( \hat{\alpha}^\dagger,\hat{\alpha}\right) &#10;\begin{pmatrix}&#10;\omega &amp;0 \\&#10;0 &amp; \omega&#10;    \end{pmatrix}   \begin{pmatrix}&#10;\hat{\alpha} \\&#10;\hat{\alpha}^\dagger&#10;    \end{pmatrix} + \text{c-number}&#10;\end{align*}&#10;&#10;\end{document}"/>
  <p:tag name="IGUANATEXSIZE" val="20"/>
  <p:tag name="IGUANATEXCURSOR" val="334"/>
  <p:tag name="TRANSPARENCY" val="Wahr"/>
  <p:tag name="COLORHEX" val="000000"/>
  <p:tag name="LATEXENGINEID" val="0"/>
  <p:tag name="TEMPFOLDER" val="c:\temp\"/>
  <p:tag name="LATEXFORMHEIGHT" val="310,5"/>
  <p:tag name="LATEXFORMWIDTH" val="881,25"/>
  <p:tag name="LATEXFORMWRAP" val="Wahr"/>
  <p:tag name="BITMAPVECTOR" val="0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68,6914"/>
  <p:tag name="ORIGINALWIDTH" val="1055,118"/>
  <p:tag name="OUTPUTTYPE" val="PNG"/>
  <p:tag name="IGUANATEXVERSION" val="162"/>
  <p:tag name="LATEXADDIN" val="\documentclass{article}&#10;\usepackage{amsmath}&#10;\pagestyle{empty}&#10;\begin{document}&#10;&#10;\begin{align*}&#10;\hat{a} &amp;= \left( \hat{a}_1,\ldots, \hat{a}_N\right)^T\\&#10;\hat{a}^\dagger &amp;= \left( \hat{a}_1^\dagger,\ldots, \hat{a}_N^\dagger\right)^T\\&#10;\end{align*}&#10;&#10;&#10;\end{document}"/>
  <p:tag name="IGUANATEXSIZE" val="20"/>
  <p:tag name="IGUANATEXCURSOR" val="222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29,9587"/>
  <p:tag name="ORIGINALWIDTH" val="886,3892"/>
  <p:tag name="OUTPUTTYPE" val="PNG"/>
  <p:tag name="IGUANATEXVERSION" val="162"/>
  <p:tag name="LATEXADDIN" val="\documentclass{article}&#10;\usepackage{amsmath}&#10;\pagestyle{empty}&#10;\begin{document}&#10;\begin{align*}&#10;\hat{a} &amp;= U \hat{\alpha} + V^\star \hat{\alpha}^\dagger\\&#10;\hat{a}^\dagger &amp;= V \hat{\alpha} + U^\star \hat{\alpha}^\dagger\\&#10;\end{align*}&#10;&#10;&#10;&#10;\end{document}"/>
  <p:tag name="IGUANATEXSIZE" val="20"/>
  <p:tag name="IGUANATEXCURSOR" val="197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74,6906"/>
  <p:tag name="ORIGINALWIDTH" val="1317,585"/>
  <p:tag name="OUTPUTTYPE" val="PNG"/>
  <p:tag name="IGUANATEXVERSION" val="162"/>
  <p:tag name="LATEXADDIN" val="\documentclass{article}&#10;\usepackage{amsmath}&#10;\usepackage{mathrsfs}&#10;\pagestyle{empty}&#10;\begin{document}&#10;&#10;\begin{align*}&#10; \begin{pmatrix}&#10;\hat{a} \\&#10;\hat{a}^\dagger \end{pmatrix}&#10;=\underbrace{&#10;\begin{pmatrix}&#10;U &amp; V^\star \\&#10;V &amp; U^\star&#10;    \end{pmatrix} }_{=\mathcal{T}}&#10;  \begin{pmatrix}&#10;\hat{\alpha} \\&#10;\hat{\alpha}^\dagger \end{pmatrix}&#10;\end{align*}&#10;&#10;\end{document}"/>
  <p:tag name="IGUANATEXSIZE" val="20"/>
  <p:tag name="IGUANATEXCURSOR" val="255"/>
  <p:tag name="TRANSPARENCY" val="Wahr"/>
  <p:tag name="COLORHEX" val="000000"/>
  <p:tag name="LATEXENGINEID" val="0"/>
  <p:tag name="TEMPFOLDER" val="c:\temp\"/>
  <p:tag name="LATEXFORMHEIGHT" val="464,25"/>
  <p:tag name="LATEXFORMWIDTH" val="881,25"/>
  <p:tag name="LATEXFORMWRAP" val="Wahr"/>
  <p:tag name="BITMAPVECTOR" val="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17,7353"/>
  <p:tag name="OUTPUTTYPE" val="PNG"/>
  <p:tag name="IGUANATEXVERSION" val="162"/>
  <p:tag name="LATEXADDIN" val="\documentclass{article}&#10;\usepackage{amsmath}&#10;\pagestyle{empty}&#10;\begin{document}&#10;&#10;&#10;\begin{align*}&#10;|0\rangle&#10;\end{align*}&#10;&#10;\end{document}"/>
  <p:tag name="IGUANATEXSIZE" val="20"/>
  <p:tag name="IGUANATEXCURSOR" val="11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22,4597"/>
  <p:tag name="ORIGINALWIDTH" val="985,3768"/>
  <p:tag name="OUTPUTTYPE" val="PNG"/>
  <p:tag name="IGUANATEXVERSION" val="162"/>
  <p:tag name="LATEXADDIN" val="\documentclass{article}&#10;\usepackage{amsmath}&#10;\usepackage{amssymb}&#10;\pagestyle{empty}&#10;\begin{document}&#10;&#10;\begin{align*}&#10;U^\dagger U - V^\dagger V &amp;= \mathbb{I}\\&#10;V^\dagger U^\star - U^\dagger V^\star &amp;= 0&#10;\end{align*}&#10;&#10;&#10;\end{document}"/>
  <p:tag name="IGUANATEXSIZE" val="20"/>
  <p:tag name="IGUANATEXCURSOR" val="156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2,2347"/>
  <p:tag name="ORIGINALWIDTH" val="1072,366"/>
  <p:tag name="OUTPUTTYPE" val="PNG"/>
  <p:tag name="IGUANATEXVERSION" val="162"/>
  <p:tag name="LATEXADDIN" val="\documentclass{article}&#10;\usepackage{amsmath}&#10;\usepackage{mathrsfs}&#10;\pagestyle{empty}&#10;\begin{document}&#10;&#10;\begin{align*}&#10; \mathcal{I}&#10;=&#10;\mathcal{T} \mathcal{I} \mathcal{T}^\dagger = \mathcal{T}^\dagger \mathcal{I} \mathcal{T}&#10;\end{align*}&#10;&#10;\end{document}"/>
  <p:tag name="IGUANATEXSIZE" val="20"/>
  <p:tag name="IGUANATEXCURSOR" val="222"/>
  <p:tag name="TRANSPARENCY" val="Wahr"/>
  <p:tag name="COLORHEX" val="000000"/>
  <p:tag name="LATEXENGINEID" val="0"/>
  <p:tag name="TEMPFOLDER" val="c:\temp\"/>
  <p:tag name="LATEXFORMHEIGHT" val="464,25"/>
  <p:tag name="LATEXFORMWIDTH" val="881,25"/>
  <p:tag name="LATEXFORMWRAP" val="Wahr"/>
  <p:tag name="BITMAPVECTOR" val="0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,2126"/>
  <p:tag name="ORIGINALWIDTH" val="735,658"/>
  <p:tag name="OUTPUTTYPE" val="PNG"/>
  <p:tag name="IGUANATEXVERSION" val="162"/>
  <p:tag name="LATEXADDIN" val="\documentclass{article}&#10;\usepackage{amsmath}&#10;\usepackage{amssymb}&#10;\usepackage{mathrsfs}&#10;\pagestyle{empty}&#10;\begin{document}&#10;&#10;\begin{align*}&#10; \mathcal{I}&#10;=&#10;\begin{pmatrix}&#10;\mathbb{I} &amp; 0 \\&#10;0 &amp; -\mathbb{I}&#10;    \end{pmatrix} &#10;\end{align*}&#10;&#10;\end{document}"/>
  <p:tag name="IGUANATEXSIZE" val="20"/>
  <p:tag name="IGUANATEXCURSOR" val="251"/>
  <p:tag name="TRANSPARENCY" val="Wahr"/>
  <p:tag name="COLORHEX" val="000000"/>
  <p:tag name="LATEXENGINEID" val="0"/>
  <p:tag name="TEMPFOLDER" val="c:\temp\"/>
  <p:tag name="LATEXFORMHEIGHT" val="464,25"/>
  <p:tag name="LATEXFORMWIDTH" val="881,25"/>
  <p:tag name="LATEXFORMWRAP" val="Wahr"/>
  <p:tag name="BITMAPVECTOR" val="0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4,7319"/>
  <p:tag name="ORIGINALWIDTH" val="1742,032"/>
  <p:tag name="OUTPUTTYPE" val="PNG"/>
  <p:tag name="IGUANATEXVERSION" val="162"/>
  <p:tag name="LATEXADDIN" val="\documentclass{article}&#10;\usepackage{amsmath}&#10;\usepackage{amssymb}&#10;\usepackage{mathrsfs}&#10;\pagestyle{empty}&#10;\begin{document}&#10;&#10;\begin{align*}&#10; \mathbb{I}&#10;=&#10;(\mathcal{I} \mathcal{T})\cdot ( \mathcal{I} \mathcal{T}^\dagger ) =( \mathcal{I} \mathcal{T}^\dagger )\cdot ( \mathcal{I} \mathcal{T})&#10;\end{align*}&#10;&#10;\end{document}"/>
  <p:tag name="IGUANATEXSIZE" val="20"/>
  <p:tag name="IGUANATEXCURSOR" val="288"/>
  <p:tag name="TRANSPARENCY" val="Wahr"/>
  <p:tag name="COLORHEX" val="000000"/>
  <p:tag name="LATEXENGINEID" val="0"/>
  <p:tag name="TEMPFOLDER" val="c:\temp\"/>
  <p:tag name="LATEXFORMHEIGHT" val="464,25"/>
  <p:tag name="LATEXFORMWIDTH" val="881,25"/>
  <p:tag name="LATEXFORMWRAP" val="Wahr"/>
  <p:tag name="BITMAPVECTOR" val="0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,2126"/>
  <p:tag name="ORIGINALWIDTH" val="984,627"/>
  <p:tag name="OUTPUTTYPE" val="PNG"/>
  <p:tag name="IGUANATEXVERSION" val="162"/>
  <p:tag name="LATEXADDIN" val="\documentclass{article}&#10;\usepackage{amsmath}&#10;\usepackage{mathrsfs}&#10;\pagestyle{empty}&#10;\begin{document}&#10;&#10;\begin{align*}&#10;  \begin{pmatrix}&#10;\hat{\alpha} \\&#10;\hat{\alpha}^\dagger \end{pmatrix} = \mathcal{T}^{-1} &#10; \begin{pmatrix}&#10;\hat{a} \\&#10;\hat{a}^\dagger \end{pmatrix}&#10;\end{align*}&#10;&#10;\end{document}"/>
  <p:tag name="IGUANATEXSIZE" val="20"/>
  <p:tag name="IGUANATEXCURSOR" val="265"/>
  <p:tag name="TRANSPARENCY" val="Wahr"/>
  <p:tag name="COLORHEX" val="000000"/>
  <p:tag name="LATEXENGINEID" val="0"/>
  <p:tag name="TEMPFOLDER" val="c:\temp\"/>
  <p:tag name="LATEXFORMHEIGHT" val="464,25"/>
  <p:tag name="LATEXFORMWIDTH" val="881,25"/>
  <p:tag name="LATEXFORMWRAP" val="Wahr"/>
  <p:tag name="BITMAPVECTOR" val="0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68,6914"/>
  <p:tag name="ORIGINALWIDTH" val="1055,118"/>
  <p:tag name="OUTPUTTYPE" val="PNG"/>
  <p:tag name="IGUANATEXVERSION" val="162"/>
  <p:tag name="LATEXADDIN" val="\documentclass{article}&#10;\usepackage{amsmath}&#10;\pagestyle{empty}&#10;\begin{document}&#10;&#10;\begin{align*}&#10;\hat{a} &amp;= \left( \hat{a}_1,\ldots, \hat{a}_N\right)^T\\&#10;\hat{a}^\dagger &amp;= \left( \hat{a}_1^\dagger,\ldots, \hat{a}_N^\dagger\right)^T\\&#10;\end{align*}&#10;&#10;&#10;\end{document}"/>
  <p:tag name="IGUANATEXSIZE" val="20"/>
  <p:tag name="IGUANATEXCURSOR" val="222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29,9587"/>
  <p:tag name="ORIGINALWIDTH" val="886,3892"/>
  <p:tag name="OUTPUTTYPE" val="PNG"/>
  <p:tag name="IGUANATEXVERSION" val="162"/>
  <p:tag name="LATEXADDIN" val="\documentclass{article}&#10;\usepackage{amsmath}&#10;\pagestyle{empty}&#10;\begin{document}&#10;\begin{align*}&#10;\hat{a} &amp;= U \hat{\alpha} + V^\star \hat{\alpha}^\dagger\\&#10;\hat{a}^\dagger &amp;= V \hat{\alpha} + U^\star \hat{\alpha}^\dagger\\&#10;\end{align*}&#10;&#10;&#10;&#10;\end{document}"/>
  <p:tag name="IGUANATEXSIZE" val="20"/>
  <p:tag name="IGUANATEXCURSOR" val="197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74,6906"/>
  <p:tag name="ORIGINALWIDTH" val="1317,585"/>
  <p:tag name="OUTPUTTYPE" val="PNG"/>
  <p:tag name="IGUANATEXVERSION" val="162"/>
  <p:tag name="LATEXADDIN" val="\documentclass{article}&#10;\usepackage{amsmath}&#10;\usepackage{mathrsfs}&#10;\pagestyle{empty}&#10;\begin{document}&#10;&#10;\begin{align*}&#10; \begin{pmatrix}&#10;\hat{a} \\&#10;\hat{a}^\dagger \end{pmatrix}&#10;=\underbrace{&#10;\begin{pmatrix}&#10;U &amp; V^\star \\&#10;V &amp; U^\star&#10;    \end{pmatrix} }_{=\mathcal{T}}&#10;  \begin{pmatrix}&#10;\hat{\alpha} \\&#10;\hat{\alpha}^\dagger \end{pmatrix}&#10;\end{align*}&#10;&#10;\end{document}"/>
  <p:tag name="IGUANATEXSIZE" val="20"/>
  <p:tag name="IGUANATEXCURSOR" val="255"/>
  <p:tag name="TRANSPARENCY" val="Wahr"/>
  <p:tag name="COLORHEX" val="000000"/>
  <p:tag name="LATEXENGINEID" val="0"/>
  <p:tag name="TEMPFOLDER" val="c:\temp\"/>
  <p:tag name="LATEXFORMHEIGHT" val="464,25"/>
  <p:tag name="LATEXFORMWIDTH" val="881,25"/>
  <p:tag name="LATEXFORMWRAP" val="Wahr"/>
  <p:tag name="BITMAPVECTOR" val="0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22,4597"/>
  <p:tag name="ORIGINALWIDTH" val="985,3768"/>
  <p:tag name="OUTPUTTYPE" val="PNG"/>
  <p:tag name="IGUANATEXVERSION" val="162"/>
  <p:tag name="LATEXADDIN" val="\documentclass{article}&#10;\usepackage{amsmath}&#10;\usepackage{amssymb}&#10;\pagestyle{empty}&#10;\begin{document}&#10;&#10;\begin{align*}&#10;U^\dagger U - V^\dagger V &amp;= \mathbb{I}\\&#10;V^\dagger U^\star - U^\dagger V^\star &amp;= 0&#10;\end{align*}&#10;&#10;&#10;\end{document}"/>
  <p:tag name="IGUANATEXSIZE" val="20"/>
  <p:tag name="IGUANATEXCURSOR" val="156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,2126"/>
  <p:tag name="ORIGINALWIDTH" val="984,627"/>
  <p:tag name="OUTPUTTYPE" val="PNG"/>
  <p:tag name="IGUANATEXVERSION" val="162"/>
  <p:tag name="LATEXADDIN" val="\documentclass{article}&#10;\usepackage{amsmath}&#10;\usepackage{mathrsfs}&#10;\pagestyle{empty}&#10;\begin{document}&#10;&#10;\begin{align*}&#10;  \begin{pmatrix}&#10;\hat{\alpha} \\&#10;\hat{\alpha}^\dagger \end{pmatrix} = \mathcal{T}^{-1} &#10; \begin{pmatrix}&#10;\hat{a} \\&#10;\hat{a}^\dagger \end{pmatrix}&#10;\end{align*}&#10;&#10;\end{document}"/>
  <p:tag name="IGUANATEXSIZE" val="20"/>
  <p:tag name="IGUANATEXCURSOR" val="265"/>
  <p:tag name="TRANSPARENCY" val="Wahr"/>
  <p:tag name="COLORHEX" val="000000"/>
  <p:tag name="LATEXENGINEID" val="0"/>
  <p:tag name="TEMPFOLDER" val="c:\temp\"/>
  <p:tag name="LATEXFORMHEIGHT" val="464,25"/>
  <p:tag name="LATEXFORMWIDTH" val="881,25"/>
  <p:tag name="LATEXFORMWRAP" val="Wahr"/>
  <p:tag name="BITMAPVECTOR" val="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17,1729"/>
  <p:tag name="ORIGINALWIDTH" val="1557,555"/>
  <p:tag name="OUTPUTTYPE" val="PNG"/>
  <p:tag name="IGUANATEXVERSION" val="161"/>
  <p:tag name="LATEXADDIN" val="\documentclass{article}&#10;\usepackage{amsmath}&#10;\pagestyle{empty}&#10;\begin{document}&#10;&#10;&#10;\begin{align*}&#10;|m\rangle &amp;= \frac{S_m^- }{\sqrt{2S}}|0\rangle \\&#10;&amp;=  |S,S,\ldots,\underbrace{S-1}_{m},\ldots,S\rangle&#10;\end{align*}&#10;&#10;\end{document}"/>
  <p:tag name="IGUANATEXSIZE" val="16"/>
  <p:tag name="IGUANATEXCURSOR" val="116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03,937"/>
  <p:tag name="ORIGINALWIDTH" val="2472,441"/>
  <p:tag name="OUTPUTTYPE" val="PNG"/>
  <p:tag name="IGUANATEXVERSION" val="162"/>
  <p:tag name="LATEXADDIN" val="\documentclass{article}&#10;\usepackage{amsmath}&#10;\usepackage{mathrsfs}&#10;\pagestyle{empty}&#10;\begin{document}&#10;&#10;\begin{align*}&#10;\underbrace{\begin{pmatrix}&#10;\omega &amp; 0 \\&#10;0 &amp; \omega&#10;    \end{pmatrix}}_{=: \mathscr{M}} &#10;&amp;= &#10;\begin{pmatrix}&#10;U &amp; V^\star \\&#10;V &amp; U^\star &#10;    \end{pmatrix}^\dagger&#10;\begin{pmatrix}&#10;H &amp; \mathcal{K} \\&#10;\mathcal{K}^\star &amp; H^\star&#10;    \end{pmatrix} &#10;\begin{pmatrix}&#10;U &amp; V^\star  \\&#10;V &amp; U^\star &#10;    \end{pmatrix}&#10;\end{align*}&#10;&#10;\end{document}"/>
  <p:tag name="IGUANATEXSIZE" val="20"/>
  <p:tag name="IGUANATEXCURSOR" val="334"/>
  <p:tag name="TRANSPARENCY" val="Wahr"/>
  <p:tag name="COLORHEX" val="000000"/>
  <p:tag name="LATEXENGINEID" val="0"/>
  <p:tag name="TEMPFOLDER" val="c:\temp\"/>
  <p:tag name="LATEXFORMHEIGHT" val="310,5"/>
  <p:tag name="LATEXFORMWIDTH" val="881,25"/>
  <p:tag name="LATEXFORMWRAP" val="Wahr"/>
  <p:tag name="BITMAPVECTOR" val="0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6,4642"/>
  <p:tag name="ORIGINALWIDTH" val="1550,056"/>
  <p:tag name="OUTPUTTYPE" val="PNG"/>
  <p:tag name="IGUANATEXVERSION" val="162"/>
  <p:tag name="LATEXADDIN" val="\documentclass{article}&#10;\usepackage{amsmath}&#10;\usepackage{mathrsfs}&#10;\pagestyle{empty}&#10;\begin{document}&#10;&#10;\begin{align*}&#10;\mathcal{H} &amp;= - \Tilde{E_0} -\sum_{i,j} {\mathscr{M}}^{\text{diag}}_{i,j} \cdot   \hat{\alpha}_{i}^\dagger \hat{\alpha}_j&#10;\end{align*}&#10;&#10;\end{document}"/>
  <p:tag name="IGUANATEXSIZE" val="20"/>
  <p:tag name="IGUANATEXCURSOR" val="130"/>
  <p:tag name="TRANSPARENCY" val="Wahr"/>
  <p:tag name="COLORHEX" val="000000"/>
  <p:tag name="LATEXENGINEID" val="0"/>
  <p:tag name="TEMPFOLDER" val="c:\temp\"/>
  <p:tag name="LATEXFORMHEIGHT" val="310,5"/>
  <p:tag name="LATEXFORMWIDTH" val="881,25"/>
  <p:tag name="LATEXFORMWRAP" val="Wahr"/>
  <p:tag name="BITMAPVECTOR" val="0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,2126"/>
  <p:tag name="ORIGINALWIDTH" val="1928,759"/>
  <p:tag name="OUTPUTTYPE" val="PNG"/>
  <p:tag name="IGUANATEXVERSION" val="162"/>
  <p:tag name="LATEXADDIN" val="\documentclass{article}&#10;\usepackage{amsmath}&#10;\usepackage{mathrsfs}&#10;\pagestyle{empty}&#10;\begin{document}&#10;&#10;\begin{align*}&#10;\mathcal{H} &#10;&amp;= - \Tilde{E_0} -  \left( \hat{a}^\dagger,\hat{a}\right) &#10;\begin{pmatrix}&#10;H &amp; \mathcal{K} \\&#10;\mathcal{K} &amp; H^\star&#10;    \end{pmatrix}   \begin{pmatrix}&#10;\hat{a} \\&#10;\hat{a}^\dagger&#10;    \end{pmatrix}&#10;\end{align*}&#10;&#10;\end{document}"/>
  <p:tag name="IGUANATEXSIZE" val="20"/>
  <p:tag name="IGUANATEXCURSOR" val="130"/>
  <p:tag name="TRANSPARENCY" val="Wahr"/>
  <p:tag name="COLORHEX" val="000000"/>
  <p:tag name="LATEXENGINEID" val="0"/>
  <p:tag name="TEMPFOLDER" val="c:\temp\"/>
  <p:tag name="LATEXFORMHEIGHT" val="310,5"/>
  <p:tag name="LATEXFORMWIDTH" val="881,25"/>
  <p:tag name="LATEXFORMWRAP" val="Wahr"/>
  <p:tag name="BITMAPVECTOR" val="0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7,7128"/>
  <p:tag name="ORIGINALWIDTH" val="1286,839"/>
  <p:tag name="OUTPUTTYPE" val="PNG"/>
  <p:tag name="IGUANATEXVERSION" val="162"/>
  <p:tag name="LATEXADDIN" val="\documentclass{article}&#10;\usepackage{amsmath}&#10;\usepackage{mathrsfs}&#10;\pagestyle{empty}&#10;\begin{document}&#10;\begin{align*}&#10;\mathcal{H} =  \sum_{\vec{k}} {\mathscr{M}}_{\vec{k}}\cdot \hat{\alpha}^\dagger(\vec{k}) \hat{\alpha}(\vec{k})&#10;\end{align*}&#10;&#10;&#10;&#10;&#10;\end{document}"/>
  <p:tag name="IGUANATEXSIZE" val="20"/>
  <p:tag name="IGUANATEXCURSOR" val="160"/>
  <p:tag name="TRANSPARENCY" val="Wahr"/>
  <p:tag name="COLORHEX" val="000000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2,595"/>
  <p:tag name="ORIGINALWIDTH" val="2641,17"/>
  <p:tag name="OUTPUTTYPE" val="PNG"/>
  <p:tag name="IGUANATEXVERSION" val="162"/>
  <p:tag name="LATEXADDIN" val="\documentclass{article}&#10;\usepackage{amsmath}&#10;\usepackage{mathrsfs}&#10;\pagestyle{empty}&#10;\begin{document}&#10;&#10;\begin{align*}&#10;\mathcal{H} &amp;= - \Tilde{E_0} -\sum_{i,j} \Tilde{\mathscr{H}}^{\text{SW}}_{i,j} \cdot   \hat{a}_{i}^\dagger \hat{a}_j + \frac{KS}{2} \left( \hat{a}_i\hat{a}_i + \hat{a}_i^\dagger\hat{a}_i^\dagger\right) \\&#10;&amp;= - \Tilde{E_0} -  \left( \hat{a}^\dagger,\hat{a}\right) &#10;\begin{pmatrix}&#10;H &amp; \mathcal{K} \\&#10;\mathcal{K} &amp; H^\star&#10;    \end{pmatrix}   \begin{pmatrix}&#10;\hat{a} \\&#10;\hat{a}^\dagger&#10;    \end{pmatrix}\\\\&#10;&amp;= - \Tilde{E_0} -\sum_{i,j} {\mathscr{M}}^{\text{diag}}_{i,j} \cdot   \hat{\alpha}_{i}^\dagger \hat{\alpha}_j&#10;\end{align*}&#10;&#10;\end{document}"/>
  <p:tag name="IGUANATEXSIZE" val="20"/>
  <p:tag name="IGUANATEXCURSOR" val="578"/>
  <p:tag name="TRANSPARENCY" val="Wahr"/>
  <p:tag name="COLORHEX" val="000000"/>
  <p:tag name="LATEXENGINEID" val="0"/>
  <p:tag name="TEMPFOLDER" val="c:\temp\"/>
  <p:tag name="LATEXFORMHEIGHT" val="310,5"/>
  <p:tag name="LATEXFORMWIDTH" val="881,25"/>
  <p:tag name="LATEXFORMWRAP" val="Wahr"/>
  <p:tag name="BITMAPVECTOR" val="0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7,2328"/>
  <p:tag name="ORIGINALWIDTH" val="1167,604"/>
  <p:tag name="OUTPUTTYPE" val="PNG"/>
  <p:tag name="IGUANATEXVERSION" val="161"/>
  <p:tag name="LATEXADDIN" val="\documentclass{article}&#10;\usepackage{amsmath}&#10;\pagestyle{empty}&#10;\begin{document}&#10;&#10;&#10;\begin{align*}&#10;\mu_{\vec{k}} = \mu_{\vec{k}}(J_0,J_{\vec{k}},D_{\vec{k}},\theta)&#10;\end{align*}&#10;&#10;\end{document}"/>
  <p:tag name="IGUANATEXSIZE" val="20"/>
  <p:tag name="IGUANATEXCURSOR" val="161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5,7143"/>
  <p:tag name="ORIGINALWIDTH" val="2290,214"/>
  <p:tag name="OUTPUTTYPE" val="PNG"/>
  <p:tag name="IGUANATEXVERSION" val="161"/>
  <p:tag name="LATEXADDIN" val="\documentclass{article}&#10;\usepackage{amsmath}&#10;\pagestyle{empty}&#10;\begin{document}&#10;&#10;\begin{align*}&#10;\mathcal{H} &amp;= - \sum_{i \Delta} J \cdot \hat{S}_i \cdot \hat{S}_{i+\Delta} - \sum_{i,j} \vec{D}_{i,j}  \cdot \hat{S}_i \times \hat{S}_j&#10;\end{align*}&#10;&#10;\end{document}"/>
  <p:tag name="IGUANATEXSIZE" val="20"/>
  <p:tag name="IGUANATEXCURSOR" val="245"/>
  <p:tag name="TRANSPARENCY" val="Wahr"/>
  <p:tag name="LATEXENGINEID" val="0"/>
  <p:tag name="TEMPFOLDER" val="c:\temp\"/>
  <p:tag name="LATEXFORMHEIGHT" val="377,4"/>
  <p:tag name="LATEXFORMWIDTH" val="786,75"/>
  <p:tag name="LATEXFORMWRAP" val="Wahr"/>
  <p:tag name="BITMAPVECTOR" val="0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7,7128"/>
  <p:tag name="ORIGINALWIDTH" val="3283,09"/>
  <p:tag name="OUTPUTTYPE" val="PNG"/>
  <p:tag name="IGUANATEXVERSION" val="161"/>
  <p:tag name="LATEXADDIN" val="\documentclass{article}&#10;\usepackage{amsmath}&#10;\usepackage{mathrsfs}&#10;\pagestyle{empty}&#10;\begin{document}&#10;\begin{align*}&#10;\mathcal{H} \approx E_0 + \sum_{\vec{k}} \hbar \omega_{\vec{k}} \hat{a}^\dagger(\vec{k}) \hat{a}(\vec{k}) +  \mu_{\vec{k}}^\star \hat{a}^\dagger(\vec{k}) \hat{a}^\dagger(-\vec{k})&#10;+  \mu_{\vec{k}} \hat{a}(\vec{k}) \hat{a}(-\vec{k})&#10;\end{align*}&#10;&#10;&#10;&#10;&#10;\end{document}"/>
  <p:tag name="IGUANATEXSIZE" val="20"/>
  <p:tag name="IGUANATEXCURSOR" val="313"/>
  <p:tag name="TRANSPARENCY" val="Wahr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7,7128"/>
  <p:tag name="ORIGINALWIDTH" val="1604,799"/>
  <p:tag name="OUTPUTTYPE" val="PNG"/>
  <p:tag name="IGUANATEXVERSION" val="161"/>
  <p:tag name="LATEXADDIN" val="\documentclass{article}&#10;\usepackage{amsmath}&#10;\usepackage{mathrsfs}&#10;\pagestyle{empty}&#10;\begin{document}&#10;\begin{align*}&#10;\mathcal{H}_{\text{iso}} \approx E_0 + \sum_{\vec{k}} \hbar \omega_{\vec{k}} \hat{a}^\dagger(\vec{k}) \hat{a}(\vec{k})&#10;\end{align*}&#10;&#10;&#10;&#10;\end{document}"/>
  <p:tag name="IGUANATEXSIZE" val="20"/>
  <p:tag name="IGUANATEXCURSOR" val="141"/>
  <p:tag name="TRANSPARENCY" val="Wahr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7,7128"/>
  <p:tag name="ORIGINALWIDTH" val="1604,799"/>
  <p:tag name="OUTPUTTYPE" val="PNG"/>
  <p:tag name="IGUANATEXVERSION" val="161"/>
  <p:tag name="LATEXADDIN" val="\documentclass{article}&#10;\usepackage{amsmath}&#10;\usepackage{mathrsfs}&#10;\pagestyle{empty}&#10;\begin{document}&#10;\begin{align*}&#10;\mathcal{H}_{\text{iso}} \approx E_0 + \sum_{\vec{k}} \hbar \omega_{\vec{k}} \hat{a}^\dagger(\vec{k}) \hat{a}(\vec{k})&#10;\end{align*}&#10;&#10;&#10;&#10;\end{document}"/>
  <p:tag name="IGUANATEXSIZE" val="20"/>
  <p:tag name="IGUANATEXCURSOR" val="141"/>
  <p:tag name="TRANSPARENCY" val="Wahr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24299"/>
  <p:tag name="ORIGINALWIDTH" val="102,7372"/>
  <p:tag name="OUTPUTTYPE" val="PNG"/>
  <p:tag name="IGUANATEXVERSION" val="162"/>
  <p:tag name="LATEXADDIN" val="\documentclass{article}&#10;\usepackage{amsmath}&#10;\pagestyle{empty}&#10;\begin{document}&#10;&#10;&#10;$m$&#10;&#10;\end{document}"/>
  <p:tag name="IGUANATEXSIZE" val="20"/>
  <p:tag name="IGUANATEXCURSOR" val="85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5,7143"/>
  <p:tag name="ORIGINALWIDTH" val="2290,214"/>
  <p:tag name="OUTPUTTYPE" val="PNG"/>
  <p:tag name="IGUANATEXVERSION" val="161"/>
  <p:tag name="LATEXADDIN" val="\documentclass{article}&#10;\usepackage{amsmath}&#10;\pagestyle{empty}&#10;\begin{document}&#10;&#10;\begin{align*}&#10;\mathcal{H} &amp;= - \sum_{i \Delta} J \cdot \hat{S}_i \cdot \hat{S}_{i+\Delta} - \sum_{i,j} \vec{D}_{i,j}  \cdot \hat{S}_i \times \hat{S}_j&#10;\end{align*}&#10;&#10;\end{document}"/>
  <p:tag name="IGUANATEXSIZE" val="20"/>
  <p:tag name="IGUANATEXCURSOR" val="245"/>
  <p:tag name="TRANSPARENCY" val="Wahr"/>
  <p:tag name="LATEXENGINEID" val="0"/>
  <p:tag name="TEMPFOLDER" val="c:\temp\"/>
  <p:tag name="LATEXFORMHEIGHT" val="377,4"/>
  <p:tag name="LATEXFORMWIDTH" val="786,75"/>
  <p:tag name="LATEXFORMWRAP" val="Wahr"/>
  <p:tag name="BITMAPVECTOR" val="0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7,7128"/>
  <p:tag name="ORIGINALWIDTH" val="3283,09"/>
  <p:tag name="OUTPUTTYPE" val="PNG"/>
  <p:tag name="IGUANATEXVERSION" val="161"/>
  <p:tag name="LATEXADDIN" val="\documentclass{article}&#10;\usepackage{amsmath}&#10;\usepackage{mathrsfs}&#10;\pagestyle{empty}&#10;\begin{document}&#10;\begin{align*}&#10;\mathcal{H} \approx E_0 + \sum_{\vec{k}} \hbar \omega_{\vec{k}} \hat{a}^\dagger(\vec{k}) \hat{a}(\vec{k}) +  \mu_{\vec{k}}^\star \hat{a}^\dagger(\vec{k}) \hat{a}^\dagger(-\vec{k})&#10;+  \mu_{\vec{k}} \hat{a}(\vec{k}) \hat{a}(-\vec{k})&#10;\end{align*}&#10;&#10;&#10;&#10;&#10;\end{document}"/>
  <p:tag name="IGUANATEXSIZE" val="20"/>
  <p:tag name="IGUANATEXCURSOR" val="313"/>
  <p:tag name="TRANSPARENCY" val="Wahr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7,2328"/>
  <p:tag name="ORIGINALWIDTH" val="1167,604"/>
  <p:tag name="OUTPUTTYPE" val="PNG"/>
  <p:tag name="IGUANATEXVERSION" val="161"/>
  <p:tag name="LATEXADDIN" val="\documentclass{article}&#10;\usepackage{amsmath}&#10;\pagestyle{empty}&#10;\begin{document}&#10;&#10;&#10;\begin{align*}&#10;\mu_{\vec{k}} = \mu_{\vec{k}}(J_0,J_{\vec{k}},D_{\vec{k}},\theta)&#10;\end{align*}&#10;&#10;\end{document}"/>
  <p:tag name="IGUANATEXSIZE" val="20"/>
  <p:tag name="IGUANATEXCURSOR" val="161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98,8751"/>
  <p:tag name="ORIGINALWIDTH" val="2286,464"/>
  <p:tag name="OUTPUTTYPE" val="PNG"/>
  <p:tag name="IGUANATEXVERSION" val="161"/>
  <p:tag name="LATEXADDIN" val="\documentclass{article}&#10;\usepackage{amsmath}&#10;\pagestyle{empty}&#10;\begin{document}&#10;&#10;\begin{align*}&#10;    \left[ \hat{\alpha}_{\vec{k}}, \hat{\alpha}_{{\vec{k}}^\prime}^\dagger\right] &amp;= \left[u_{\vec{k}} \hat{a}_{\vec{k}} + v_{\vec{k}} \hat{a}_{\vec{k}}^\dagger,   u_{{\vec{k}}^\prime} \hat{a}_{{{\vec{k}}^\prime}}^\dagger + v_{{\vec{k}}^\prime} \hat{a}_{{{\vec{k}}^\prime}} \right]\\&#10;    &amp;= u_{\vec{k}} u_{{\vec{k}}^\prime} \underbrace{\left[\hat{a}_{\vec{k}} ,\hat{a}_{{\vec{k}}^\prime}^\dagger \right]}_{=\delta_{{\vec{k}},{\vec{k}}^\prime}} + v_{\vec{k}} v_{{\vec{k}}^\prime} \underbrace{\left[\hat{a}_{\vec{k}}^\dagger ,\hat{a}_{{\vec{k}}^\prime} \right]}_{=-\delta_{{\vec{k}},{\vec{k}}^\prime}}\\&#10;    &amp;= \left(u_{\vec{k}}^2 -v_{\vec{k}}^2\right)\delta_{{\vec{k}},{\vec{k}}^\prime}&#10;\end{align*}&#10;&#10;&#10;\end{document}"/>
  <p:tag name="IGUANATEXSIZE" val="20"/>
  <p:tag name="IGUANATEXCURSOR" val="793"/>
  <p:tag name="TRANSPARENCY" val="Wahr"/>
  <p:tag name="LATEXENGINEID" val="0"/>
  <p:tag name="TEMPFOLDER" val="c:\temp\"/>
  <p:tag name="LATEXFORMHEIGHT" val="360"/>
  <p:tag name="LATEXFORMWIDTH" val="721,8"/>
  <p:tag name="LATEXFORMWRAP" val="Wahr"/>
  <p:tag name="BITMAPVECTOR" val="0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02,6997"/>
  <p:tag name="ORIGINALWIDTH" val="1464,567"/>
  <p:tag name="OUTPUTTYPE" val="PNG"/>
  <p:tag name="IGUANATEXVERSION" val="161"/>
  <p:tag name="LATEXADDIN" val="\documentclass{article}&#10;\usepackage{amsmath}&#10;\usepackage{mathrsfs}&#10;\pagestyle{empty}&#10;\begin{document}&#10;\begin{align*}&#10;\hat{\alpha}(\vec{k}) &amp;=  u_{\vec{k}} \hat{a}(\vec{k}) - v_{\vec{k}}^\star \hat{a}^\dagger(-\vec{k})\\&#10;\hat{\alpha}^\dagger(\vec{k}) &amp;=  u_{\vec{k}}^\star \hat{a}^\dagger(\vec{k}) - v_{\vec{k}} \hat{a}(\vec{k})\\&#10;\end{align*}&#10;&#10;&#10;&#10;\end{document}"/>
  <p:tag name="IGUANATEXSIZE" val="20"/>
  <p:tag name="IGUANATEXCURSOR" val="329"/>
  <p:tag name="TRANSPARENCY" val="Wahr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5,7143"/>
  <p:tag name="ORIGINALWIDTH" val="2290,214"/>
  <p:tag name="OUTPUTTYPE" val="PNG"/>
  <p:tag name="IGUANATEXVERSION" val="161"/>
  <p:tag name="LATEXADDIN" val="\documentclass{article}&#10;\usepackage{amsmath}&#10;\pagestyle{empty}&#10;\begin{document}&#10;&#10;\begin{align*}&#10;\mathcal{H} &amp;= - \sum_{i \Delta} J \cdot \hat{S}_i \cdot \hat{S}_{i+\Delta} - \sum_{i,j} \vec{D}_{i,j}  \cdot \hat{S}_i \times \hat{S}_j&#10;\end{align*}&#10;&#10;\end{document}"/>
  <p:tag name="IGUANATEXSIZE" val="20"/>
  <p:tag name="IGUANATEXCURSOR" val="245"/>
  <p:tag name="TRANSPARENCY" val="Wahr"/>
  <p:tag name="LATEXENGINEID" val="0"/>
  <p:tag name="TEMPFOLDER" val="c:\temp\"/>
  <p:tag name="LATEXFORMHEIGHT" val="377,4"/>
  <p:tag name="LATEXFORMWIDTH" val="786,75"/>
  <p:tag name="LATEXFORMWRAP" val="Wahr"/>
  <p:tag name="BITMAPVECTOR" val="0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7,2328"/>
  <p:tag name="ORIGINALWIDTH" val="1167,604"/>
  <p:tag name="OUTPUTTYPE" val="PNG"/>
  <p:tag name="IGUANATEXVERSION" val="161"/>
  <p:tag name="LATEXADDIN" val="\documentclass{article}&#10;\usepackage{amsmath}&#10;\pagestyle{empty}&#10;\begin{document}&#10;&#10;&#10;\begin{align*}&#10;\mu_{\vec{k}} = \mu_{\vec{k}}(J_0,J_{\vec{k}},D_{\vec{k}},\theta)&#10;\end{align*}&#10;&#10;\end{document}"/>
  <p:tag name="IGUANATEXSIZE" val="20"/>
  <p:tag name="IGUANATEXCURSOR" val="161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02,6997"/>
  <p:tag name="ORIGINALWIDTH" val="1464,567"/>
  <p:tag name="OUTPUTTYPE" val="PNG"/>
  <p:tag name="IGUANATEXVERSION" val="161"/>
  <p:tag name="LATEXADDIN" val="\documentclass{article}&#10;\usepackage{amsmath}&#10;\usepackage{mathrsfs}&#10;\pagestyle{empty}&#10;\begin{document}&#10;\begin{align*}&#10;\hat{\alpha}(\vec{k}) &amp;=  u_{\vec{k}} \hat{a}(\vec{k}) - v_{\vec{k}}^\star \hat{a}^\dagger(-\vec{k})\\&#10;\hat{\alpha}^\dagger(\vec{k}) &amp;=  u_{\vec{k}}^\star \hat{a}^\dagger(\vec{k}) - v_{\vec{k}} \hat{a}(\vec{k})\\&#10;\end{align*}&#10;&#10;&#10;&#10;\end{document}"/>
  <p:tag name="IGUANATEXSIZE" val="20"/>
  <p:tag name="IGUANATEXCURSOR" val="329"/>
  <p:tag name="TRANSPARENCY" val="Wahr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8,4777"/>
  <p:tag name="ORIGINALWIDTH" val="884,8893"/>
  <p:tag name="OUTPUTTYPE" val="PNG"/>
  <p:tag name="IGUANATEXVERSION" val="162"/>
  <p:tag name="LATEXADDIN" val="\documentclass{article}&#10;\usepackage{amsmath}&#10;\pagestyle{empty}&#10;\begin{document}&#10;&#10;\begin{align*}&#10;\left|u_{\vec{k}} \right|^2 - \left|v_{\vec{k}} \right|^2 =1 &#10;\end{align*}&#10;&#10;&#10;&#10;\end{document}"/>
  <p:tag name="IGUANATEXSIZE" val="20"/>
  <p:tag name="IGUANATEXCURSOR" val="133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7,7128"/>
  <p:tag name="ORIGINALWIDTH" val="1249,344"/>
  <p:tag name="OUTPUTTYPE" val="PNG"/>
  <p:tag name="IGUANATEXVERSION" val="161"/>
  <p:tag name="LATEXADDIN" val="\documentclass{article}&#10;\usepackage{amsmath}&#10;\usepackage{mathrsfs}&#10;\pagestyle{empty}&#10;\begin{document}&#10;\begin{align*}&#10;\mathcal{H} =  \sum_{\vec{k}} \Upsilon_{\vec{k}}\cdot \hat{\alpha}^\dagger(\vec{k}) \hat{\alpha}(\vec{k})&#10;\end{align*}&#10;&#10;&#10;&#10;&#10;\end{document}"/>
  <p:tag name="IGUANATEXSIZE" val="20"/>
  <p:tag name="IGUANATEXCURSOR" val="170"/>
  <p:tag name="TRANSPARENCY" val="Wahr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17,7353"/>
  <p:tag name="OUTPUTTYPE" val="PNG"/>
  <p:tag name="IGUANATEXVERSION" val="162"/>
  <p:tag name="LATEXADDIN" val="\documentclass{article}&#10;\usepackage{amsmath}&#10;\pagestyle{empty}&#10;\begin{document}&#10;&#10;&#10;\begin{align*}&#10;|0\rangle&#10;\end{align*}&#10;&#10;\end{document}"/>
  <p:tag name="IGUANATEXSIZE" val="20"/>
  <p:tag name="IGUANATEXCURSOR" val="11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7,7128"/>
  <p:tag name="ORIGINALWIDTH" val="1604,799"/>
  <p:tag name="OUTPUTTYPE" val="PNG"/>
  <p:tag name="IGUANATEXVERSION" val="161"/>
  <p:tag name="LATEXADDIN" val="\documentclass{article}&#10;\usepackage{amsmath}&#10;\usepackage{mathrsfs}&#10;\pagestyle{empty}&#10;\begin{document}&#10;\begin{align*}&#10;\mathcal{H}_{\text{iso}} \approx E_0 + \sum_{\vec{k}} \hbar \omega_{\vec{k}} \hat{a}^\dagger(\vec{k}) \hat{a}(\vec{k})&#10;\end{align*}&#10;&#10;&#10;&#10;\end{document}"/>
  <p:tag name="IGUANATEXSIZE" val="20"/>
  <p:tag name="IGUANATEXCURSOR" val="141"/>
  <p:tag name="TRANSPARENCY" val="Wahr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7,7128"/>
  <p:tag name="ORIGINALWIDTH" val="3283,09"/>
  <p:tag name="OUTPUTTYPE" val="PNG"/>
  <p:tag name="IGUANATEXVERSION" val="161"/>
  <p:tag name="LATEXADDIN" val="\documentclass{article}&#10;\usepackage{amsmath}&#10;\usepackage{mathrsfs}&#10;\pagestyle{empty}&#10;\begin{document}&#10;\begin{align*}&#10;\mathcal{H} \approx E_0 + \sum_{\vec{k}} \hbar \omega_{\vec{k}} \hat{a}^\dagger(\vec{k}) \hat{a}(\vec{k}) +  \mu_{\vec{k}}^\star \hat{a}^\dagger(\vec{k}) \hat{a}^\dagger(-\vec{k})&#10;+  \mu_{\vec{k}} \hat{a}(\vec{k}) \hat{a}(-\vec{k})&#10;\end{align*}&#10;&#10;&#10;&#10;&#10;\end{document}"/>
  <p:tag name="IGUANATEXSIZE" val="20"/>
  <p:tag name="IGUANATEXCURSOR" val="313"/>
  <p:tag name="TRANSPARENCY" val="Wahr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68,1664"/>
  <p:tag name="ORIGINALWIDTH" val="2641,17"/>
  <p:tag name="OUTPUTTYPE" val="PNG"/>
  <p:tag name="IGUANATEXVERSION" val="162"/>
  <p:tag name="LATEXADDIN" val="\documentclass{article}&#10;\usepackage{amsmath}&#10;\pagestyle{empty}&#10;\begin{document}&#10;&#10;    \begin{align*}&#10;  \frac{\text{d} \vec{S}_i}{\text{d}t} &amp;= -\frac{ \gamma}{(1+\alpha^2)\mu_S} \vec{S}_i \times \left( \vec{H}_i(t) + \alpha \vec{S}_i \times  \Vec{H}_i(t)\right)\\&#10;  \vec{H}_i(t) &amp;= - \frac{\partial \mathcal{H}}{\partial  \vec{S}_i}&#10; \end{align*}&#10;&#10;&#10;\end{document}"/>
  <p:tag name="IGUANATEXSIZE" val="20"/>
  <p:tag name="IGUANATEXCURSOR" val="27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24299"/>
  <p:tag name="ORIGINALWIDTH" val="70,49118"/>
  <p:tag name="OUTPUTTYPE" val="PNG"/>
  <p:tag name="IGUANATEXVERSION" val="162"/>
  <p:tag name="LATEXADDIN" val="\documentclass{article}&#10;\usepackage{amsmath}&#10;\pagestyle{empty}&#10;\begin{document}&#10;&#10;$\alpha$&#10;&#10;&#10;\end{document}"/>
  <p:tag name="IGUANATEXSIZE" val="20"/>
  <p:tag name="IGUANATEXCURSOR" val="8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68,1664"/>
  <p:tag name="ORIGINALWIDTH" val="2641,17"/>
  <p:tag name="OUTPUTTYPE" val="PNG"/>
  <p:tag name="IGUANATEXVERSION" val="162"/>
  <p:tag name="LATEXADDIN" val="\documentclass{article}&#10;\usepackage{amsmath}&#10;\pagestyle{empty}&#10;\begin{document}&#10;&#10;    \begin{align*}&#10;  \frac{\text{d} \vec{S}_i}{\text{d}t} &amp;= -\frac{ \gamma}{(1+\alpha^2)\mu_S} \vec{S}_i \times \left( \vec{H}_i(t) + \alpha \vec{S}_i \times  \Vec{H}_i(t)\right)\\&#10;  \vec{H}_i(t) &amp;= \Vec{\xi}_i(t) - \frac{\partial \mathcal{H}}{\partial  \vec{S}_i}&#10; \end{align*}&#10;&#10;&#10;\end{document}"/>
  <p:tag name="IGUANATEXSIZE" val="20"/>
  <p:tag name="IGUANATEXCURSOR" val="296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24299"/>
  <p:tag name="ORIGINALWIDTH" val="70,49118"/>
  <p:tag name="OUTPUTTYPE" val="PNG"/>
  <p:tag name="IGUANATEXVERSION" val="162"/>
  <p:tag name="LATEXADDIN" val="\documentclass{article}&#10;\usepackage{amsmath}&#10;\pagestyle{empty}&#10;\begin{document}&#10;&#10;$\alpha$&#10;&#10;&#10;\end{document}"/>
  <p:tag name="IGUANATEXSIZE" val="20"/>
  <p:tag name="IGUANATEXCURSOR" val="8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64,9794"/>
  <p:tag name="OUTPUTTYPE" val="PNG"/>
  <p:tag name="IGUANATEXVERSION" val="162"/>
  <p:tag name="LATEXADDIN" val="\documentclass{article}&#10;\usepackage{amsmath}&#10;\pagestyle{empty}&#10;\begin{document}&#10;&#10;&#10;\begin{align*}&#10;|m\rangle&#10;\end{align*}&#10;&#10;\end{document}"/>
  <p:tag name="IGUANATEXSIZE" val="20"/>
  <p:tag name="IGUANATEXCURSOR" val="9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092,239"/>
  <p:tag name="ORIGINALWIDTH" val="4126,734"/>
  <p:tag name="OUTPUTTYPE" val="PNG"/>
  <p:tag name="IGUANATEXVERSION" val="162"/>
  <p:tag name="LATEXADDIN" val="\documentclass{article}&#10;\usepackage{amsmath}&#10;\pagestyle{empty}&#10;\begin{document}&#10;&#10;&#10;\begin{align*}&#10;\mathcal{H}|m\rangle &amp;= -\sum_{i,\Delta} J \cdot \left( \frac{1}{2} \left\{ \hat{S}_i^+ \hat{S}_{i+\Delta}^-|m\rangle +\hat{S}_i^- \hat{S}_{i+\Delta}^+|m\rangle\right\} + \hat{S}_i^z  \hat{S}_{i+\Delta}^z |m\rangle\right)\\&#10;&amp;= -J\sum_{i,\Delta}   \cdot \left( \frac{1}{2} \left\{ \delta_{i,m}\hat{S}_i^+ \hat{S}_{i+\Delta}^-|m\rangle + \delta_{i+\Delta,m}\hat{S}_i^- \hat{S}_{i+\Delta}^+|m\rangle\right\} + &#10; \hat{S}_i^z  \hat{S}_{i+\Delta}^z |m\rangle\right)\\&#10;&amp;= -  J  \cdot \left( \frac{1}{2} \left\{ \sum_{\Delta}\hat{S}_m^+ \hat{S}_{m+\Delta}^-|m\rangle + \sum_{\Delta}\hat{S}_{m-\Delta}^- \hat{S}_m^+|m\rangle\right\} + &#10;\sum_{i, \Delta} \hat{S}_i^z  \hat{S}_{i+\Delta}^z |m\rangle\right)\\&#10;&amp;= -  J \cdot \left( \frac{1}{2} \left\{ \sum_{\Delta}2S|m+ \Delta\rangle + \sum_{\Delta}2S|m+ \Delta\rangle\right\} + &#10;\sum_{i, \Delta} \hat{S}_i^z  \hat{S}_{i+\Delta}^z |m\rangle\right)\\&#10;&amp;=\left(E_0 + 2zJS\right)|m\rangle - 2JS\sum_\Delta|m+ \Delta\rangle&#10;\end{align*}&#10;\end{document}"/>
  <p:tag name="IGUANATEXSIZE" val="20"/>
  <p:tag name="IGUANATEXCURSOR" val="929"/>
  <p:tag name="TRANSPARENCY" val="Wahr"/>
  <p:tag name="COLORHEX" val="000000"/>
  <p:tag name="LATEXENGINEID" val="0"/>
  <p:tag name="TEMPFOLDER" val="c:\temp\"/>
  <p:tag name="LATEXFORMHEIGHT" val="405,6"/>
  <p:tag name="LATEXFORMWIDTH" val="985,2"/>
  <p:tag name="LATEXFORMWRAP" val="Wahr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4,222"/>
  <p:tag name="ORIGINALWIDTH" val="1041,62"/>
  <p:tag name="OUTPUTTYPE" val="PNG"/>
  <p:tag name="IGUANATEXVERSION" val="161"/>
  <p:tag name="LATEXADDIN" val="\documentclass{article}&#10;\usepackage{amsmath}&#10;\pagestyle{empty}&#10;\begin{document}&#10;&#10;\begin{align*}&#10;\left[ \hat{S}_i^z,\hat{S}_j^\pm \right] = \pm \hat{S}_i^\pm \delta_{i,j}&#10;\end{align*}&#10;&#10;&#10;\end{document}"/>
  <p:tag name="IGUANATEXSIZE" val="20"/>
  <p:tag name="IGUANATEXCURSOR" val="156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17,1729"/>
  <p:tag name="ORIGINALWIDTH" val="1557,555"/>
  <p:tag name="OUTPUTTYPE" val="PNG"/>
  <p:tag name="IGUANATEXVERSION" val="161"/>
  <p:tag name="LATEXADDIN" val="\documentclass{article}&#10;\usepackage{amsmath}&#10;\pagestyle{empty}&#10;\begin{document}&#10;&#10;&#10;\begin{align*}&#10;|m\rangle &amp;= \frac{S_m^- }{\sqrt{2S}}|0\rangle \\&#10;&amp;=  |S,S,\ldots,\underbrace{S-1}_{m},\ldots,S\rangle&#10;\end{align*}&#10;&#10;\end{document}"/>
  <p:tag name="IGUANATEXSIZE" val="16"/>
  <p:tag name="IGUANATEXCURSOR" val="116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67,9415"/>
  <p:tag name="ORIGINALWIDTH" val="2397,45"/>
  <p:tag name="OUTPUTTYPE" val="PNG"/>
  <p:tag name="IGUANATEXVERSION" val="161"/>
  <p:tag name="LATEXADDIN" val="\documentclass{article}&#10;\usepackage{amsmath}&#10;\pagestyle{empty}&#10;\begin{document}&#10;&#10;&#10;\begin{align*}&#10;\mathcal{H}|m\rangle &amp;= \mathcal{H} S_m^-|0\rangle \\&#10;&amp;=\left(E_0 + 2zJS\right)|m\rangle - 2JS\sum_\Delta|m+ \Delta\rangle&#10;\end{align*}&#10;\end{document}"/>
  <p:tag name="IGUANATEXSIZE" val="20"/>
  <p:tag name="IGUANATEXCURSOR" val="189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,2313"/>
  <p:tag name="ORIGINALWIDTH" val="1298,838"/>
  <p:tag name="OUTPUTTYPE" val="PNG"/>
  <p:tag name="IGUANATEXVERSION" val="161"/>
  <p:tag name="LATEXADDIN" val="\documentclass{article}&#10;\usepackage{amsmath}&#10;\pagestyle{empty}&#10;\begin{document}&#10;&#10;&#10;\begin{align*}&#10;\hat{S}^z_{\text{tot.}}|m\rangle &#10;&amp;=\left(NS -1\right)|m\rangle &#10;\end{align*}&#10;\end{document}"/>
  <p:tag name="IGUANATEXSIZE" val="20"/>
  <p:tag name="IGUANATEXCURSOR" val="153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24299"/>
  <p:tag name="ORIGINALWIDTH" val="102,7372"/>
  <p:tag name="OUTPUTTYPE" val="PNG"/>
  <p:tag name="IGUANATEXVERSION" val="162"/>
  <p:tag name="LATEXADDIN" val="\documentclass{article}&#10;\usepackage{amsmath}&#10;\pagestyle{empty}&#10;\begin{document}&#10;&#10;&#10;$m$&#10;&#10;\end{document}"/>
  <p:tag name="IGUANATEXSIZE" val="20"/>
  <p:tag name="IGUANATEXCURSOR" val="85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64,9794"/>
  <p:tag name="OUTPUTTYPE" val="PNG"/>
  <p:tag name="IGUANATEXVERSION" val="162"/>
  <p:tag name="LATEXADDIN" val="\documentclass{article}&#10;\usepackage{amsmath}&#10;\pagestyle{empty}&#10;\begin{document}&#10;&#10;&#10;\begin{align*}&#10;|m\rangle&#10;\end{align*}&#10;&#10;\end{document}"/>
  <p:tag name="IGUANATEXSIZE" val="20"/>
  <p:tag name="IGUANATEXCURSOR" val="9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,2313"/>
  <p:tag name="ORIGINALWIDTH" val="1298,838"/>
  <p:tag name="OUTPUTTYPE" val="PNG"/>
  <p:tag name="IGUANATEXVERSION" val="161"/>
  <p:tag name="LATEXADDIN" val="\documentclass{article}&#10;\usepackage{amsmath}&#10;\pagestyle{empty}&#10;\begin{document}&#10;&#10;&#10;\begin{align*}&#10;\hat{S}^z_{\text{tot.}}|m\rangle &#10;&amp;=\left(NS -1\right)|m\rangle &#10;\end{align*}&#10;\end{document}"/>
  <p:tag name="IGUANATEXSIZE" val="20"/>
  <p:tag name="IGUANATEXCURSOR" val="153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95,688"/>
  <p:tag name="ORIGINALWIDTH" val="2411,698"/>
  <p:tag name="OUTPUTTYPE" val="PNG"/>
  <p:tag name="IGUANATEXVERSION" val="161"/>
  <p:tag name="LATEXADDIN" val="\documentclass{article}&#10;\usepackage{amsmath}&#10;\pagestyle{empty}&#10;\begin{document}&#10;&#10;&#10;\begin{align*}&#10;\mathcal{H}|m\rangle &amp;= \mathcal{H} S_m^-|0\rangle \\&#10;&amp;=\left(E_0 + 2zJS\right)|m\rangle - 2JS\sum_{\Delta(i)}|m+ \Delta\rangle&#10;\end{align*}&#10;\end{document}"/>
  <p:tag name="IGUANATEXSIZE" val="20"/>
  <p:tag name="IGUANATEXCURSOR" val="252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24299"/>
  <p:tag name="ORIGINALWIDTH" val="102,7372"/>
  <p:tag name="OUTPUTTYPE" val="PNG"/>
  <p:tag name="IGUANATEXVERSION" val="162"/>
  <p:tag name="LATEXADDIN" val="\documentclass{article}&#10;\usepackage{amsmath}&#10;\pagestyle{empty}&#10;\begin{document}&#10;&#10;&#10;$m$&#10;&#10;\end{document}"/>
  <p:tag name="IGUANATEXSIZE" val="20"/>
  <p:tag name="IGUANATEXCURSOR" val="85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64,9794"/>
  <p:tag name="OUTPUTTYPE" val="PNG"/>
  <p:tag name="IGUANATEXVERSION" val="162"/>
  <p:tag name="LATEXADDIN" val="\documentclass{article}&#10;\usepackage{amsmath}&#10;\pagestyle{empty}&#10;\begin{document}&#10;&#10;&#10;\begin{align*}&#10;|m\rangle&#10;\end{align*}&#10;&#10;\end{document}"/>
  <p:tag name="IGUANATEXSIZE" val="20"/>
  <p:tag name="IGUANATEXCURSOR" val="9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647,1691"/>
  <p:tag name="OUTPUTTYPE" val="PNG"/>
  <p:tag name="IGUANATEXVERSION" val="161"/>
  <p:tag name="LATEXADDIN" val="\documentclass{article}&#10;\usepackage{amsmath}&#10;\pagestyle{empty}&#10;\begin{document}&#10;&#10;&#10;\begin{align*}&#10;|m\rangle &amp;\propto S_m^-|0\rangle &#10;\end{align*}&#10;&#10;\end{document}"/>
  <p:tag name="IGUANATEXSIZE" val="16"/>
  <p:tag name="IGUANATEXCURSOR" val="131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4,222"/>
  <p:tag name="ORIGINALWIDTH" val="1005,624"/>
  <p:tag name="OUTPUTTYPE" val="PNG"/>
  <p:tag name="IGUANATEXVERSION" val="161"/>
  <p:tag name="LATEXADDIN" val="\documentclass{article}&#10;\usepackage{amsmath}&#10;\pagestyle{empty}&#10;\begin{document}&#10;&#10;\begin{align*}&#10;\left[ \hat{S}_i^+,\hat{S}_j^- \right] = 2 \hat{S}_i^z \delta_{i,j}&#10;\end{align*}&#10;&#10;&#10;\end{document}"/>
  <p:tag name="IGUANATEXSIZE" val="20"/>
  <p:tag name="IGUANATEXCURSOR" val="150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,2313"/>
  <p:tag name="ORIGINALWIDTH" val="1298,838"/>
  <p:tag name="OUTPUTTYPE" val="PNG"/>
  <p:tag name="IGUANATEXVERSION" val="161"/>
  <p:tag name="LATEXADDIN" val="\documentclass{article}&#10;\usepackage{amsmath}&#10;\pagestyle{empty}&#10;\begin{document}&#10;&#10;&#10;\begin{align*}&#10;\hat{S}^z_{\text{tot.}}|m\rangle &#10;&amp;=\left(NS -1\right)|m\rangle &#10;\end{align*}&#10;\end{document}"/>
  <p:tag name="IGUANATEXSIZE" val="20"/>
  <p:tag name="IGUANATEXCURSOR" val="153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,2111"/>
  <p:tag name="ORIGINALWIDTH" val="1646,044"/>
  <p:tag name="OUTPUTTYPE" val="PNG"/>
  <p:tag name="IGUANATEXVERSION" val="161"/>
  <p:tag name="LATEXADDIN" val="\documentclass{article}&#10;\usepackage{amsmath}&#10;\pagestyle{empty}&#10;\begin{document}&#10;&#10;\begin{align*}&#10;\hat{S}^-_{\vec{k}} \propto \frac{1}{\sqrt{N}} \sum_n \exp\left({\text{i}\vec{k}\cdot\vec{r}_n}\right) \hat{S}_n^-&#10;\end{align*}&#10;&#10;&#10;\end{document}"/>
  <p:tag name="IGUANATEXSIZE" val="20"/>
  <p:tag name="IGUANATEXCURSOR" val="210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3,7308"/>
  <p:tag name="ORIGINALWIDTH" val="124,4844"/>
  <p:tag name="OUTPUTTYPE" val="PNG"/>
  <p:tag name="IGUANATEXVERSION" val="162"/>
  <p:tag name="LATEXADDIN" val="\documentclass{article}&#10;\usepackage{amsmath}&#10;\pagestyle{empty}&#10;\begin{document}&#10;&#10;&#10;\begin{align*}&#10;|\vec{k}\rangle&#10;\end{align*}&#10;&#10;\end{document}"/>
  <p:tag name="IGUANATEXSIZE" val="20"/>
  <p:tag name="IGUANATEXCURSOR" val="105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95,688"/>
  <p:tag name="ORIGINALWIDTH" val="2411,698"/>
  <p:tag name="OUTPUTTYPE" val="PNG"/>
  <p:tag name="IGUANATEXVERSION" val="161"/>
  <p:tag name="LATEXADDIN" val="\documentclass{article}&#10;\usepackage{amsmath}&#10;\pagestyle{empty}&#10;\begin{document}&#10;&#10;&#10;\begin{align*}&#10;\mathcal{H}|m\rangle &amp;= \mathcal{H} S_m^-|0\rangle \\&#10;&amp;=\left(E_0 + 2zJS\right)|m\rangle - 2JS\sum_{\Delta(i)}|m+ \Delta\rangle&#10;\end{align*}&#10;\end{document}"/>
  <p:tag name="IGUANATEXSIZE" val="20"/>
  <p:tag name="IGUANATEXCURSOR" val="252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647,1691"/>
  <p:tag name="OUTPUTTYPE" val="PNG"/>
  <p:tag name="IGUANATEXVERSION" val="161"/>
  <p:tag name="LATEXADDIN" val="\documentclass{article}&#10;\usepackage{amsmath}&#10;\pagestyle{empty}&#10;\begin{document}&#10;&#10;&#10;\begin{align*}&#10;|m\rangle &amp;\propto S_m^-|0\rangle &#10;\end{align*}&#10;&#10;\end{document}"/>
  <p:tag name="IGUANATEXSIZE" val="16"/>
  <p:tag name="IGUANATEXCURSOR" val="131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,2313"/>
  <p:tag name="ORIGINALWIDTH" val="1298,838"/>
  <p:tag name="OUTPUTTYPE" val="PNG"/>
  <p:tag name="IGUANATEXVERSION" val="161"/>
  <p:tag name="LATEXADDIN" val="\documentclass{article}&#10;\usepackage{amsmath}&#10;\pagestyle{empty}&#10;\begin{document}&#10;&#10;&#10;\begin{align*}&#10;\hat{S}^z_{\text{tot.}}|m\rangle &#10;&amp;=\left(NS -1\right)|m\rangle &#10;\end{align*}&#10;\end{document}"/>
  <p:tag name="IGUANATEXSIZE" val="20"/>
  <p:tag name="IGUANATEXCURSOR" val="153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3,7308"/>
  <p:tag name="ORIGINALWIDTH" val="124,4844"/>
  <p:tag name="OUTPUTTYPE" val="PNG"/>
  <p:tag name="IGUANATEXVERSION" val="162"/>
  <p:tag name="LATEXADDIN" val="\documentclass{article}&#10;\usepackage{amsmath}&#10;\pagestyle{empty}&#10;\begin{document}&#10;&#10;&#10;\begin{align*}&#10;|\vec{k}\rangle&#10;\end{align*}&#10;&#10;\end{document}"/>
  <p:tag name="IGUANATEXSIZE" val="20"/>
  <p:tag name="IGUANATEXCURSOR" val="105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95,688"/>
  <p:tag name="ORIGINALWIDTH" val="2411,698"/>
  <p:tag name="OUTPUTTYPE" val="PNG"/>
  <p:tag name="IGUANATEXVERSION" val="161"/>
  <p:tag name="LATEXADDIN" val="\documentclass{article}&#10;\usepackage{amsmath}&#10;\pagestyle{empty}&#10;\begin{document}&#10;&#10;&#10;\begin{align*}&#10;\mathcal{H}|m\rangle &amp;= \mathcal{H} S_m^-|0\rangle \\&#10;&amp;=\left(E_0 + 2zJS\right)|m\rangle - 2JS\sum_{\Delta(i)}|m+ \Delta\rangle&#10;\end{align*}&#10;\end{document}"/>
  <p:tag name="IGUANATEXSIZE" val="20"/>
  <p:tag name="IGUANATEXCURSOR" val="252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85,9768"/>
  <p:tag name="ORIGINALWIDTH" val="602,9246"/>
  <p:tag name="OUTPUTTYPE" val="PNG"/>
  <p:tag name="IGUANATEXVERSION" val="161"/>
  <p:tag name="LATEXADDIN" val="\documentclass{article}&#10;\usepackage{amsmath}&#10;\pagestyle{empty}&#10;\begin{document}&#10;&#10;&#10;\begin{align*}&#10;|\vec{k}\rangle = \hat{S}_{\vec{k}}^- |0\rangle&#10;\end{align*}&#10;&#10;\end{document}"/>
  <p:tag name="IGUANATEXSIZE" val="20"/>
  <p:tag name="IGUANATEXCURSOR" val="144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,2111"/>
  <p:tag name="ORIGINALWIDTH" val="1646,044"/>
  <p:tag name="OUTPUTTYPE" val="PNG"/>
  <p:tag name="IGUANATEXVERSION" val="161"/>
  <p:tag name="LATEXADDIN" val="\documentclass{article}&#10;\usepackage{amsmath}&#10;\pagestyle{empty}&#10;\begin{document}&#10;&#10;\begin{align*}&#10;\hat{S}^-_{\vec{k}} \propto \frac{1}{\sqrt{N}} \sum_n \exp\left({\text{i}\vec{k}\cdot\vec{r}_n}\right) \hat{S}_n^-&#10;\end{align*}&#10;&#10;&#10;\end{document}"/>
  <p:tag name="IGUANATEXSIZE" val="20"/>
  <p:tag name="IGUANATEXCURSOR" val="210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64,117"/>
  <p:tag name="ORIGINALWIDTH" val="3055,118"/>
  <p:tag name="OUTPUTTYPE" val="PNG"/>
  <p:tag name="IGUANATEXVERSION" val="162"/>
  <p:tag name="LATEXADDIN" val="\documentclass{article}&#10;\usepackage{amsmath}&#10;\pagestyle{empty}&#10;\begin{document}&#10;&#10;\begin{align*}&#10;\mathcal{H} &amp;= -  \sum_{i, \Delta} J_{i,i+\Delta} \cdot \hat{S}_i \cdot \hat{S}_{i+\Delta} \\&#10;&amp;= - \sum_{i, \Delta} J_{i,i+\Delta} \cdot \left( \hat{S}_i^x  \hat{S}_{i+\Delta}^x + \hat{S}_i^y  \hat{S}_{i+\Delta}^y + \hat{S}_i^z \hat{S}_{i+\Delta}^z \right)\\&#10;&amp;= - \sum_{i, \Delta} J_{i,i+\Delta} \cdot \left( \frac{1}{2} \left\{ \hat{S}_i^+ \hat{S}_{i+\Delta}^- +\hat{S}_i^- \hat{S}_{i+\Delta}^+\right\} + \hat{S}_i^z  \hat{S}_{i+\Delta}^z \right)&#10;\end{align*}&#10;&#10;&#10;\end{document}"/>
  <p:tag name="IGUANATEXSIZE" val="20"/>
  <p:tag name="IGUANATEXCURSOR" val="271"/>
  <p:tag name="TRANSPARENCY" val="Wahr"/>
  <p:tag name="COLORHEX" val="000000"/>
  <p:tag name="LATEXENGINEID" val="0"/>
  <p:tag name="TEMPFOLDER" val="c:\temp\"/>
  <p:tag name="LATEXFORMHEIGHT" val="320"/>
  <p:tag name="LATEXFORMWIDTH" val="1077"/>
  <p:tag name="LATEXFORMWRAP" val="Wahr"/>
  <p:tag name="BITMAPVECTOR" val="0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,2111"/>
  <p:tag name="ORIGINALWIDTH" val="1614,548"/>
  <p:tag name="OUTPUTTYPE" val="PNG"/>
  <p:tag name="IGUANATEXVERSION" val="162"/>
  <p:tag name="LATEXADDIN" val="\documentclass{article}&#10;\usepackage{amsmath}&#10;\pagestyle{empty}&#10;\begin{document}&#10;&#10;\begin{align*}&#10;|\vec{k}\rangle = \frac{1}{\sqrt{N}} \sum_n \exp\left({\text{i}\vec{k}\cdot\vec{r}_n}\right) |n\rangle&#10;\end{align*}&#10;&#10;&#10;\end{document}"/>
  <p:tag name="IGUANATEXSIZE" val="20"/>
  <p:tag name="IGUANATEXCURSOR" val="18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,2313"/>
  <p:tag name="ORIGINALWIDTH" val="1298,838"/>
  <p:tag name="OUTPUTTYPE" val="PNG"/>
  <p:tag name="IGUANATEXVERSION" val="161"/>
  <p:tag name="LATEXADDIN" val="\documentclass{article}&#10;\usepackage{amsmath}&#10;\pagestyle{empty}&#10;\begin{document}&#10;&#10;&#10;\begin{align*}&#10;\hat{S}^z_{\text{tot.}}|m\rangle &#10;&amp;=\left(NS -1\right)|m\rangle &#10;\end{align*}&#10;\end{document}"/>
  <p:tag name="IGUANATEXSIZE" val="20"/>
  <p:tag name="IGUANATEXCURSOR" val="153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3,7308"/>
  <p:tag name="ORIGINALWIDTH" val="124,4844"/>
  <p:tag name="OUTPUTTYPE" val="PNG"/>
  <p:tag name="IGUANATEXVERSION" val="162"/>
  <p:tag name="LATEXADDIN" val="\documentclass{article}&#10;\usepackage{amsmath}&#10;\pagestyle{empty}&#10;\begin{document}&#10;&#10;&#10;\begin{align*}&#10;|\vec{k}\rangle&#10;\end{align*}&#10;&#10;\end{document}"/>
  <p:tag name="IGUANATEXSIZE" val="20"/>
  <p:tag name="IGUANATEXCURSOR" val="105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95,688"/>
  <p:tag name="ORIGINALWIDTH" val="2411,698"/>
  <p:tag name="OUTPUTTYPE" val="PNG"/>
  <p:tag name="IGUANATEXVERSION" val="162"/>
  <p:tag name="LATEXADDIN" val="\documentclass{article}&#10;\usepackage{amsmath}&#10;\pagestyle{empty}&#10;\begin{document}&#10;&#10;&#10;\begin{align*}&#10;\mathcal{H}|m\rangle &amp;= \mathcal{H} S_m^-|0\rangle \\&#10;&amp;=\left(E_0 + 2zJS\right)|m\rangle - 2JS\sum_{\Delta(i)}|m+ \Delta\rangle&#10;\end{align*}&#10;\end{document}"/>
  <p:tag name="IGUANATEXSIZE" val="20"/>
  <p:tag name="IGUANATEXCURSOR" val="206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5,3881"/>
  <p:tag name="ORIGINALWIDTH" val="2368,954"/>
  <p:tag name="OUTPUTTYPE" val="PNG"/>
  <p:tag name="IGUANATEXVERSION" val="162"/>
  <p:tag name="LATEXADDIN" val="\documentclass{article}&#10;\usepackage{amsmath}&#10;\pagestyle{empty}&#10;\begin{document}&#10;&#10;\begin{align*}&#10;\hat{S}_{\text{tot.}}^z|\vec{k}\rangle &amp;= \frac{1}{\sqrt{N}} \sum_n \exp\left({\text{i}\vec{k}\cdot\vec{r}_n}\right)\hat{S}_{\text{tot.}}^z |n\rangle\\&#10;&amp;= \frac{1}{\sqrt{N}} \sum_n \exp\left({\text{i}\vec{k}\cdot\vec{r}_n}\right)(NS-1)|n\rangle\\&#10;&amp;= (NS-1) |\vec{k}\rangle&#10;\end{align*}&#10;&#10;&#10;\end{document}"/>
  <p:tag name="IGUANATEXSIZE" val="20"/>
  <p:tag name="IGUANATEXCURSOR" val="325"/>
  <p:tag name="TRANSPARENCY" val="Wahr"/>
  <p:tag name="COLORHEX" val="000000"/>
  <p:tag name="LATEXENGINEID" val="0"/>
  <p:tag name="TEMPFOLDER" val="c:\temp\"/>
  <p:tag name="LATEXFORMHEIGHT" val="320"/>
  <p:tag name="LATEXFORMWIDTH" val="684"/>
  <p:tag name="LATEXFORMWRAP" val="Wahr"/>
  <p:tag name="BITMAPVECTOR" val="0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83,1646"/>
  <p:tag name="ORIGINALWIDTH" val="966,6292"/>
  <p:tag name="OUTPUTTYPE" val="PNG"/>
  <p:tag name="IGUANATEXVERSION" val="161"/>
  <p:tag name="LATEXADDIN" val="\documentclass{article}&#10;\usepackage{amsmath}&#10;\pagestyle{empty}&#10;\begin{document}&#10;&#10;\begin{align*}&#10;\langle \vec{k}|\hat{S}_{i}^x|\vec{k}\rangle &amp;= 0\\&#10;\langle \vec{k}|\hat{S}_{i}^y|\vec{k}\rangle &amp;= 0\\&#10;\langle \vec{k}|\hat{S}_{i}^z|\vec{k}\rangle &amp;= S - \frac{1}{N}&#10;\end{align*}&#10;&#10;&#10;\end{document}"/>
  <p:tag name="IGUANATEXSIZE" val="20"/>
  <p:tag name="IGUANATEXCURSOR" val="199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,2111"/>
  <p:tag name="ORIGINALWIDTH" val="1614,548"/>
  <p:tag name="OUTPUTTYPE" val="PNG"/>
  <p:tag name="IGUANATEXVERSION" val="162"/>
  <p:tag name="LATEXADDIN" val="\documentclass{article}&#10;\usepackage{amsmath}&#10;\pagestyle{empty}&#10;\begin{document}&#10;&#10;\begin{align*}&#10;|\vec{k}\rangle = \frac{1}{\sqrt{N}} \sum_n \exp\left({\text{i}\vec{k}\cdot\vec{r}_n}\right) |n\rangle&#10;\end{align*}&#10;&#10;&#10;\end{document}"/>
  <p:tag name="IGUANATEXSIZE" val="20"/>
  <p:tag name="IGUANATEXCURSOR" val="18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3,7308"/>
  <p:tag name="ORIGINALWIDTH" val="556,4305"/>
  <p:tag name="OUTPUTTYPE" val="PNG"/>
  <p:tag name="IGUANATEXVERSION" val="162"/>
  <p:tag name="LATEXADDIN" val="\documentclass{article}&#10;\usepackage{amsmath}&#10;\pagestyle{empty}&#10;\begin{document}&#10;&#10;\begin{align*}&#10;\mathcal{H}|\vec{k}\rangle &amp;= \ldots&#10;\end{align*}&#10;&#10;&#10;\end{document}"/>
  <p:tag name="IGUANATEXSIZE" val="20"/>
  <p:tag name="IGUANATEXCURSOR" val="132"/>
  <p:tag name="TRANSPARENCY" val="Wahr"/>
  <p:tag name="COLORHEX" val="000000"/>
  <p:tag name="LATEXENGINEID" val="0"/>
  <p:tag name="TEMPFOLDER" val="c:\temp\"/>
  <p:tag name="LATEXFORMHEIGHT" val="447"/>
  <p:tag name="LATEXFORMWIDTH" val="993"/>
  <p:tag name="LATEXFORMWRAP" val="Wahr"/>
  <p:tag name="BITMAPVECTOR" val="0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170,229"/>
  <p:tag name="ORIGINALWIDTH" val="4346,457"/>
  <p:tag name="OUTPUTTYPE" val="PNG"/>
  <p:tag name="IGUANATEXVERSION" val="161"/>
  <p:tag name="LATEXADDIN" val="\documentclass{article}&#10;\usepackage{amsmath}&#10;\pagestyle{empty}&#10;\begin{document}&#10;&#10;\begin{align*}&#10;\mathcal{H}|\vec{k}\rangle &amp;= \frac{1}{\sqrt{N}} \sum_n \exp\left({\text{i}\vec{k}\cdot\vec{r}_n}\right) \mathcal{H} |n\rangle\\&#10; &amp;= \frac{1}{\sqrt{N}} \sum_n \exp\left({\text{i}\vec{k}\cdot\vec{r}_n}\right)\left(\left(E_0 + 2zJS\right)|n\rangle - 2JS\sum_\Delta|n+ \Delta\rangle \right)\\&#10; &amp;= \frac{1}{\sqrt{N}}\left( \sum_n  \left(E_0 + 2zJS\right)\exp\left({\text{i}\vec{k}\cdot\vec{r}_n}\right) |n\rangle -  2JS\sum_{n,\Delta} \exp\left({\text{i}\vec{k}\cdot\vec{r}_n}\right) |n+\Delta\rangle \right)\\&#10; &amp;= \left(  \left(E_0 + 2zJS\right) |\vec{k}\rangle - \frac{1}{\sqrt{N}} 2JS\sum_{\Delta, m} \exp\left({\text{i}\vec{k}\cdot\vec{r}_{m-\Delta}}\right)  |m\rangle \right)\\&#10; &amp;= \left(  \left(E_0 + 2zJS\right) |\vec{k}\rangle - 2JS\sum_{\Delta} \exp\left(-\text{i}\vec{k}\cdot\vec{r}_\Delta \right) |\vec{k}\rangle \right)\\&#10;\end{align*}&#10;&#10;&#10;\end{document}"/>
  <p:tag name="IGUANATEXSIZE" val="20"/>
  <p:tag name="IGUANATEXCURSOR" val="830"/>
  <p:tag name="TRANSPARENCY" val="Wahr"/>
  <p:tag name="LATEXENGINEID" val="0"/>
  <p:tag name="TEMPFOLDER" val="c:\temp\"/>
  <p:tag name="LATEXFORMHEIGHT" val="447"/>
  <p:tag name="LATEXFORMWIDTH" val="993"/>
  <p:tag name="LATEXFORMWRAP" val="Wahr"/>
  <p:tag name="BITMAPVECTOR" val="0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73,041"/>
  <p:tag name="ORIGINALWIDTH" val="4011,999"/>
  <p:tag name="OUTPUTTYPE" val="PNG"/>
  <p:tag name="IGUANATEXVERSION" val="161"/>
  <p:tag name="LATEXADDIN" val="\documentclass{article}&#10;\usepackage{amsmath}&#10;\pagestyle{empty}&#10;\begin{document}&#10;&#10;\begin{align*}&#10;\mathcal{H}|\vec{k}\rangle  &amp;= \left(  \left(E_0 + 2zJS\right) |\vec{k}\rangle + 2JS\sum_{\Delta&gt;0} -\exp\left(-\text{i}\vec{k}\cdot\vec{r}_\Delta \right) -\exp\left(\text{i}\vec{k}\cdot\vec{r}_\Delta \right) |\vec{k}\rangle \right)\\&#10;&amp;= \left(  \left(E_0 + 2zJS\right) |\vec{k}\rangle + 2JS\sum_{\Delta&gt;0} -2\cos\left(\vec{k}\cdot\vec{r}_\Delta \right) |\vec{k}\rangle \right)\\&#10;&amp;= \left(  \left(E_0 + 2zJS\right) |\vec{k}\rangle + 2JS\sum_{\Delta} -\cos\left(\vec{k}\cdot\vec{r}_\Delta \right) |\vec{k}\rangle \right)\\&#10;&amp;= \left(  E_0  |\vec{k}\rangle + 2JS\sum_{\Delta} \left(1 -\cos\left(\vec{k}\cdot\vec{r}_\Delta \right)\right) |\vec{k}\rangle \right)\\&#10;\end{align*}&#10;&#10;&#10;\end{document}"/>
  <p:tag name="IGUANATEXSIZE" val="20"/>
  <p:tag name="IGUANATEXCURSOR" val="633"/>
  <p:tag name="TRANSPARENCY" val="Wahr"/>
  <p:tag name="LATEXENGINEID" val="0"/>
  <p:tag name="TEMPFOLDER" val="c:\temp\"/>
  <p:tag name="LATEXFORMHEIGHT" val="447"/>
  <p:tag name="LATEXFORMWIDTH" val="993"/>
  <p:tag name="LATEXFORMWRAP" val="Wahr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17,7353"/>
  <p:tag name="OUTPUTTYPE" val="PNG"/>
  <p:tag name="IGUANATEXVERSION" val="162"/>
  <p:tag name="LATEXADDIN" val="\documentclass{article}&#10;\usepackage{amsmath}&#10;\pagestyle{empty}&#10;\begin{document}&#10;&#10;&#10;\begin{align*}&#10;|0\rangle&#10;\end{align*}&#10;&#10;\end{document}"/>
  <p:tag name="IGUANATEXSIZE" val="20"/>
  <p:tag name="IGUANATEXCURSOR" val="11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73,041"/>
  <p:tag name="ORIGINALWIDTH" val="4011,999"/>
  <p:tag name="OUTPUTTYPE" val="PNG"/>
  <p:tag name="IGUANATEXVERSION" val="161"/>
  <p:tag name="LATEXADDIN" val="\documentclass{article}&#10;\usepackage{amsmath}&#10;\pagestyle{empty}&#10;\begin{document}&#10;&#10;\begin{align*}&#10;\mathcal{H}|\vec{k}\rangle  &amp;= \left(  \left(E_0 + 2zJS\right) |\vec{k}\rangle + 2JS\sum_{\Delta&gt;0} -\exp\left(-\text{i}\vec{k}\cdot\vec{r}_\Delta \right) -\exp\left(\text{i}\vec{k}\cdot\vec{r}_\Delta \right) |\vec{k}\rangle \right)\\&#10;&amp;= \left(  \left(E_0 + 2zJS\right) |\vec{k}\rangle + 2JS\sum_{\Delta&gt;0} -2\cos\left(\vec{k}\cdot\vec{r}_\Delta \right) |\vec{k}\rangle \right)\\&#10;&amp;= \left(  \left(E_0 + 2zJS\right) |\vec{k}\rangle + 2JS\sum_{\Delta} -\cos\left(\vec{k}\cdot\vec{r}_\Delta \right) |\vec{k}\rangle \right)\\&#10;&amp;= \left(  E_0  |\vec{k}\rangle + 2JS\sum_{\Delta} \left(1 -\cos\left(\vec{k}\cdot\vec{r}_\Delta \right)\right) |\vec{k}\rangle \right)\\&#10;\end{align*}&#10;&#10;&#10;\end{document}"/>
  <p:tag name="IGUANATEXSIZE" val="20"/>
  <p:tag name="IGUANATEXCURSOR" val="633"/>
  <p:tag name="TRANSPARENCY" val="Wahr"/>
  <p:tag name="LATEXENGINEID" val="0"/>
  <p:tag name="TEMPFOLDER" val="c:\temp\"/>
  <p:tag name="LATEXFORMHEIGHT" val="447"/>
  <p:tag name="LATEXFORMWIDTH" val="993"/>
  <p:tag name="LATEXFORMWRAP" val="Wahr"/>
  <p:tag name="BITMAPVECTOR" val="0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73,041"/>
  <p:tag name="ORIGINALWIDTH" val="4011,999"/>
  <p:tag name="OUTPUTTYPE" val="PNG"/>
  <p:tag name="IGUANATEXVERSION" val="161"/>
  <p:tag name="LATEXADDIN" val="\documentclass{article}&#10;\usepackage{amsmath}&#10;\pagestyle{empty}&#10;\begin{document}&#10;&#10;\begin{align*}&#10;\mathcal{H}|\vec{k}\rangle  &amp;= \left(  \left(E_0 + 2zJS\right) |\vec{k}\rangle + 2JS\sum_{\Delta&gt;0} -\exp\left(-\text{i}\vec{k}\cdot\vec{r}_\Delta \right) -\exp\left(\text{i}\vec{k}\cdot\vec{r}_\Delta \right) |\vec{k}\rangle \right)\\&#10;&amp;= \left(  \left(E_0 + 2zJS\right) |\vec{k}\rangle + 2JS\sum_{\Delta&gt;0} -2\cos\left(\vec{k}\cdot\vec{r}_\Delta \right) |\vec{k}\rangle \right)\\&#10;&amp;= \left(  \left(E_0 + 2zJS\right) |\vec{k}\rangle + 2JS\sum_{\Delta} -\cos\left(\vec{k}\cdot\vec{r}_\Delta \right) |\vec{k}\rangle \right)\\&#10;&amp;= \left(  E_0  |\vec{k}\rangle + 2JS\sum_{\Delta} \left(1 -\cos\left(\vec{k}\cdot\vec{r}_\Delta \right)\right) |\vec{k}\rangle \right)\\&#10;\end{align*}&#10;&#10;&#10;\end{document}"/>
  <p:tag name="IGUANATEXSIZE" val="20"/>
  <p:tag name="IGUANATEXCURSOR" val="633"/>
  <p:tag name="TRANSPARENCY" val="Wahr"/>
  <p:tag name="LATEXENGINEID" val="0"/>
  <p:tag name="TEMPFOLDER" val="c:\temp\"/>
  <p:tag name="LATEXFORMHEIGHT" val="447"/>
  <p:tag name="LATEXFORMWIDTH" val="993"/>
  <p:tag name="LATEXFORMWRAP" val="Wahr"/>
  <p:tag name="BITMAPVECTOR" val="0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97,9377"/>
  <p:tag name="ORIGINALWIDTH" val="2421,447"/>
  <p:tag name="OUTPUTTYPE" val="PNG"/>
  <p:tag name="IGUANATEXVERSION" val="161"/>
  <p:tag name="LATEXADDIN" val="\documentclass{article}&#10;\usepackage{amsmath}&#10;\pagestyle{empty}&#10;\begin{document}&#10;&#10;&#10;\begin{align*}&#10;\mathcal{H} |\vec{k}\rangle &amp;=  \left( E_0  |\vec{k}\rangle + 4JS \left(1 -\cos\left(\vec{k}\cdot\vec{r}_\Delta \right)\right) |\vec{k}\rangle \right)\\&#10;\Delta E &amp;=   4JS \left(1 -\cos\left(\vec{k}\cdot\vec{r}_\Delta \right)\right)&#10;\end{align*}&#10;&#10;\end{document}"/>
  <p:tag name="IGUANATEXSIZE" val="20"/>
  <p:tag name="IGUANATEXCURSOR" val="262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53,618"/>
  <p:tag name="ORIGINALWIDTH" val="3346,832"/>
  <p:tag name="OUTPUTTYPE" val="PNG"/>
  <p:tag name="IGUANATEXVERSION" val="161"/>
  <p:tag name="LATEXADDIN" val="\documentclass{article}&#10;\usepackage{amsmath}&#10;\pagestyle{empty}&#10;\begin{document}&#10;&#10;\begin{align*}&#10;\mathcal{H}_Z &amp;= -  \sum_{i, \Delta} J \cdot \hat{S}_i \cdot \hat{S}_{i+\Delta} - \sum_i \vec{B} \cdot \hat{S}_i \\&#10;&amp;= -  \sum_{i, \Delta} J \cdot \hat{S}_i \cdot \hat{S}_{i+\Delta}  - \sum_i {B}^z \cdot \hat{S}_i^z \\&#10;&amp;= - \sum_{i, \Delta} J \cdot \left( \frac{1}{2} \left\{ \hat{S}_i^+ \hat{S}_{i+\Delta}^- +\hat{S}_i^- \hat{S}_{i+\Delta}^+\right\} + \hat{S}_i^z  \hat{S}_{i+\Delta}^z  \right)+ {B}^z\hat{S}_i^z&#10;\end{align*}&#10;&#10;&#10;\end{document}"/>
  <p:tag name="IGUANATEXSIZE" val="20"/>
  <p:tag name="IGUANATEXCURSOR" val="496"/>
  <p:tag name="TRANSPARENCY" val="Wahr"/>
  <p:tag name="LATEXENGINEID" val="0"/>
  <p:tag name="TEMPFOLDER" val="c:\temp\"/>
  <p:tag name="LATEXFORMHEIGHT" val="320"/>
  <p:tag name="LATEXFORMWIDTH" val="1077"/>
  <p:tag name="LATEXFORMWRAP" val="Wahr"/>
  <p:tag name="BITMAPVECTOR" val="0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73,4533"/>
  <p:tag name="ORIGINALWIDTH" val="2857,893"/>
  <p:tag name="OUTPUTTYPE" val="PNG"/>
  <p:tag name="IGUANATEXVERSION" val="161"/>
  <p:tag name="LATEXADDIN" val="\documentclass{article}&#10;\usepackage{amsmath}&#10;\pagestyle{empty}&#10;\begin{document}&#10;&#10;&#10;\begin{align*}&#10;\mathcal{H}_Z |\vec{k}\rangle =  \left(   E_{0,Z} + B^z + 2 JS\sum_{\Delta} \left(1-\cos(\vec{k}\vec{r}_\Delta) \right) \right)|k\rangle\\&#10;\end{align*}&#10;&#10;\end{document}"/>
  <p:tag name="IGUANATEXSIZE" val="20"/>
  <p:tag name="IGUANATEXCURSOR" val="146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53,618"/>
  <p:tag name="ORIGINALWIDTH" val="3346,832"/>
  <p:tag name="OUTPUTTYPE" val="PNG"/>
  <p:tag name="IGUANATEXVERSION" val="161"/>
  <p:tag name="LATEXADDIN" val="\documentclass{article}&#10;\usepackage{amsmath}&#10;\pagestyle{empty}&#10;\begin{document}&#10;&#10;\begin{align*}&#10;\mathcal{H}_Z &amp;= -  \sum_{i, \Delta} J \cdot \hat{S}_i \cdot \hat{S}_{i+\Delta} - \sum_i \vec{B} \cdot \hat{S}_i \\&#10;&amp;= -  \sum_{i, \Delta} J \cdot \hat{S}_i \cdot \hat{S}_{i+\Delta}  - \sum_i {B}^z \cdot \hat{S}_i^z \\&#10;&amp;= - \sum_{i, \Delta} J \cdot \left( \frac{1}{2} \left\{ \hat{S}_i^+ \hat{S}_{i+\Delta}^- +\hat{S}_i^- \hat{S}_{i+\Delta}^+\right\} + \hat{S}_i^z  \hat{S}_{i+\Delta}^z  \right)+ {B}^z\hat{S}_i^z&#10;\end{align*}&#10;&#10;&#10;\end{document}"/>
  <p:tag name="IGUANATEXSIZE" val="20"/>
  <p:tag name="IGUANATEXCURSOR" val="496"/>
  <p:tag name="TRANSPARENCY" val="Wahr"/>
  <p:tag name="LATEXENGINEID" val="0"/>
  <p:tag name="TEMPFOLDER" val="c:\temp\"/>
  <p:tag name="LATEXFORMHEIGHT" val="320"/>
  <p:tag name="LATEXFORMWIDTH" val="1077"/>
  <p:tag name="LATEXFORMWRAP" val="Wahr"/>
  <p:tag name="BITMAPVECTOR" val="0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5,4818"/>
  <p:tag name="ORIGINALWIDTH" val="1492,313"/>
  <p:tag name="OUTPUTTYPE" val="PNG"/>
  <p:tag name="IGUANATEXVERSION" val="161"/>
  <p:tag name="LATEXADDIN" val="\documentclass{article}&#10;\usepackage{amsmath}&#10;\pagestyle{empty}&#10;\begin{document}&#10;&#10;&#10;\begin{align*}&#10;E_{0,Z} = - z J N \cdot S^2 - NSB^z&#10;\end{align*}&#10;&#10;\end{document}"/>
  <p:tag name="IGUANATEXSIZE" val="20"/>
  <p:tag name="IGUANATEXCURSOR" val="126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,2111"/>
  <p:tag name="ORIGINALWIDTH" val="1614,548"/>
  <p:tag name="OUTPUTTYPE" val="PNG"/>
  <p:tag name="IGUANATEXVERSION" val="162"/>
  <p:tag name="LATEXADDIN" val="\documentclass{article}&#10;\usepackage{amsmath}&#10;\pagestyle{empty}&#10;\begin{document}&#10;&#10;\begin{align*}&#10;|\vec{k}\rangle = \frac{1}{\sqrt{N}} \sum_n \exp\left({\text{i}\vec{k}\cdot\vec{r}_n}\right) |n\rangle&#10;\end{align*}&#10;&#10;&#10;\end{document}"/>
  <p:tag name="IGUANATEXSIZE" val="20"/>
  <p:tag name="IGUANATEXCURSOR" val="18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,2111"/>
  <p:tag name="ORIGINALWIDTH" val="1614,548"/>
  <p:tag name="OUTPUTTYPE" val="PNG"/>
  <p:tag name="IGUANATEXVERSION" val="162"/>
  <p:tag name="LATEXADDIN" val="\documentclass{article}&#10;\usepackage{amsmath}&#10;\pagestyle{empty}&#10;\begin{document}&#10;&#10;\begin{align*}&#10;|\vec{k}\rangle = \frac{1}{\sqrt{N}} \sum_n \exp\left({\text{i}\vec{k}\cdot\vec{r}_n}\right) |n\rangle&#10;\end{align*}&#10;&#10;&#10;\end{document}"/>
  <p:tag name="IGUANATEXSIZE" val="20"/>
  <p:tag name="IGUANATEXCURSOR" val="18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52,606"/>
  <p:tag name="ORIGINALWIDTH" val="2194,976"/>
  <p:tag name="OUTPUTTYPE" val="PNG"/>
  <p:tag name="IGUANATEXVERSION" val="162"/>
  <p:tag name="LATEXADDIN" val="\documentclass{article}&#10;\usepackage{amsmath}&#10;\pagestyle{empty}&#10;\begin{document}&#10;&#10;\begin{align*}&#10;|\langle m|\vec{k}\rangle|^2 &amp;= \left|\frac{1}{\sqrt{N}} \sum_n \exp\left({\text{i}\vec{k}\cdot\vec{r}_n}\right)\langle m| n\rangle\right|^2\\&#10;&amp;= \left|\frac{1}{\sqrt{N}} \sum_n \exp\left({\text{i}\vec{k}\cdot\vec{r}_n}\right)\delta_{m,n}\right|^2\\&#10;&amp;= \frac{1}{N} \left|  \exp\left({\text{i}\vec{k}\cdot\vec{r}_m}\right)\right|^2 = \frac{1}{N}&#10;\end{align*}&#10;&#10;&#10;\end{document}"/>
  <p:tag name="IGUANATEXSIZE" val="20"/>
  <p:tag name="IGUANATEXCURSOR" val="417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067,117"/>
  <p:tag name="OUTPUTTYPE" val="PNG"/>
  <p:tag name="IGUANATEXVERSION" val="162"/>
  <p:tag name="LATEXADDIN" val="\documentclass{article}&#10;\usepackage{amsmath}&#10;\pagestyle{empty}&#10;\begin{document}&#10;&#10;\begin{align*}&#10;|0\rangle = |S,S,S,\ldots,S\rangle&#10;\end{align*}&#10;&#10;&#10;\end{document}"/>
  <p:tag name="IGUANATEXSIZE" val="20"/>
  <p:tag name="IGUANATEXCURSOR" val="130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,2111"/>
  <p:tag name="ORIGINALWIDTH" val="1614,548"/>
  <p:tag name="OUTPUTTYPE" val="PNG"/>
  <p:tag name="IGUANATEXVERSION" val="162"/>
  <p:tag name="LATEXADDIN" val="\documentclass{article}&#10;\usepackage{amsmath}&#10;\pagestyle{empty}&#10;\begin{document}&#10;&#10;\begin{align*}&#10;|\vec{k}\rangle = \frac{1}{\sqrt{N}} \sum_n \exp\left({\text{i}\vec{k}\cdot\vec{r}_n}\right) |n\rangle&#10;\end{align*}&#10;&#10;&#10;\end{document}"/>
  <p:tag name="IGUANATEXSIZE" val="20"/>
  <p:tag name="IGUANATEXCURSOR" val="18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136,4829"/>
  <p:tag name="OUTPUTTYPE" val="PNG"/>
  <p:tag name="IGUANATEXVERSION" val="162"/>
  <p:tag name="LATEXADDIN" val="\documentclass{article}&#10;\usepackage{amsmath}&#10;\pagestyle{empty}&#10;\begin{document}&#10;&#10;\begin{align*}&#10;\hbar \vec{k}&#10;\end{align*}&#10;&#10;&#10;\end{document}"/>
  <p:tag name="IGUANATEXSIZE" val="20"/>
  <p:tag name="IGUANATEXCURSOR" val="10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3,7308"/>
  <p:tag name="ORIGINALWIDTH" val="317,2103"/>
  <p:tag name="OUTPUTTYPE" val="PNG"/>
  <p:tag name="IGUANATEXVERSION" val="161"/>
  <p:tag name="LATEXADDIN" val="\documentclass{article}&#10;\usepackage{amsmath}&#10;\pagestyle{empty}&#10;\begin{document}&#10;&#10;\begin{align*}&#10;\hbar E(\vec{k})&#10;\end{align*}&#10;&#10;&#10;\end{document}"/>
  <p:tag name="IGUANATEXSIZE" val="20"/>
  <p:tag name="IGUANATEXCURSOR" val="103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52,606"/>
  <p:tag name="ORIGINALWIDTH" val="2194,976"/>
  <p:tag name="OUTPUTTYPE" val="PNG"/>
  <p:tag name="IGUANATEXVERSION" val="162"/>
  <p:tag name="LATEXADDIN" val="\documentclass{article}&#10;\usepackage{amsmath}&#10;\pagestyle{empty}&#10;\begin{document}&#10;&#10;\begin{align*}&#10;|\langle m|\vec{k}\rangle|^2 &amp;= \left|\frac{1}{\sqrt{N}} \sum_n \exp\left({\text{i}\vec{k}\cdot\vec{r}_n}\right)\langle m| n\rangle\right|^2\\&#10;&amp;= \left|\frac{1}{\sqrt{N}} \sum_n \exp\left({\text{i}\vec{k}\cdot\vec{r}_n}\right)\delta_{m,n}\right|^2\\&#10;&amp;= \frac{1}{N} \left|  \exp\left({\text{i}\vec{k}\cdot\vec{r}_m}\right)\right|^2 = \frac{1}{N}&#10;\end{align*}&#10;&#10;&#10;\end{document}"/>
  <p:tag name="IGUANATEXSIZE" val="20"/>
  <p:tag name="IGUANATEXCURSOR" val="417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52,606"/>
  <p:tag name="ORIGINALWIDTH" val="2194,976"/>
  <p:tag name="OUTPUTTYPE" val="PNG"/>
  <p:tag name="IGUANATEXVERSION" val="162"/>
  <p:tag name="LATEXADDIN" val="\documentclass{article}&#10;\usepackage{amsmath}&#10;\pagestyle{empty}&#10;\begin{document}&#10;&#10;\begin{align*}&#10;|\langle m|\vec{k}\rangle|^2 &amp;= \left|\frac{1}{\sqrt{N}} \sum_n \exp\left({\text{i}\vec{k}\cdot\vec{r}_n}\right)\langle m| n\rangle\right|^2\\&#10;&amp;= \left|\frac{1}{\sqrt{N}} \sum_n \exp\left({\text{i}\vec{k}\cdot\vec{r}_n}\right)\delta_{m,n}\right|^2\\&#10;&amp;= \frac{1}{N} \left|  \exp\left({\text{i}\vec{k}\cdot\vec{r}_m}\right)\right|^2 = \frac{1}{N}&#10;\end{align*}&#10;&#10;&#10;\end{document}"/>
  <p:tag name="IGUANATEXSIZE" val="20"/>
  <p:tag name="IGUANATEXCURSOR" val="417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,2111"/>
  <p:tag name="ORIGINALWIDTH" val="1614,548"/>
  <p:tag name="OUTPUTTYPE" val="PNG"/>
  <p:tag name="IGUANATEXVERSION" val="162"/>
  <p:tag name="LATEXADDIN" val="\documentclass{article}&#10;\usepackage{amsmath}&#10;\pagestyle{empty}&#10;\begin{document}&#10;&#10;\begin{align*}&#10;|\vec{k}\rangle = \frac{1}{\sqrt{N}} \sum_n \exp\left({\text{i}\vec{k}\cdot\vec{r}_n}\right) |n\rangle&#10;\end{align*}&#10;&#10;&#10;\end{document}"/>
  <p:tag name="IGUANATEXSIZE" val="20"/>
  <p:tag name="IGUANATEXCURSOR" val="18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136,4829"/>
  <p:tag name="OUTPUTTYPE" val="PNG"/>
  <p:tag name="IGUANATEXVERSION" val="162"/>
  <p:tag name="LATEXADDIN" val="\documentclass{article}&#10;\usepackage{amsmath}&#10;\pagestyle{empty}&#10;\begin{document}&#10;&#10;\begin{align*}&#10;\hbar \vec{k}&#10;\end{align*}&#10;&#10;&#10;\end{document}"/>
  <p:tag name="IGUANATEXSIZE" val="20"/>
  <p:tag name="IGUANATEXCURSOR" val="10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3,7308"/>
  <p:tag name="ORIGINALWIDTH" val="317,2103"/>
  <p:tag name="OUTPUTTYPE" val="PNG"/>
  <p:tag name="IGUANATEXVERSION" val="161"/>
  <p:tag name="LATEXADDIN" val="\documentclass{article}&#10;\usepackage{amsmath}&#10;\pagestyle{empty}&#10;\begin{document}&#10;&#10;\begin{align*}&#10;\hbar E(\vec{k})&#10;\end{align*}&#10;&#10;&#10;\end{document}"/>
  <p:tag name="IGUANATEXSIZE" val="20"/>
  <p:tag name="IGUANATEXCURSOR" val="103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52,606"/>
  <p:tag name="ORIGINALWIDTH" val="2194,976"/>
  <p:tag name="OUTPUTTYPE" val="PNG"/>
  <p:tag name="IGUANATEXVERSION" val="162"/>
  <p:tag name="LATEXADDIN" val="\documentclass{article}&#10;\usepackage{amsmath}&#10;\pagestyle{empty}&#10;\begin{document}&#10;&#10;\begin{align*}&#10;|\langle m|\vec{k}\rangle|^2 &amp;= \left|\frac{1}{\sqrt{N}} \sum_n \exp\left({\text{i}\vec{k}\cdot\vec{r}_n}\right)\langle m| n\rangle\right|^2\\&#10;&amp;= \left|\frac{1}{\sqrt{N}} \sum_n \exp\left({\text{i}\vec{k}\cdot\vec{r}_n}\right)\delta_{m,n}\right|^2\\&#10;&amp;= \frac{1}{N} \left|  \exp\left({\text{i}\vec{k}\cdot\vec{r}_m}\right)\right|^2 = \frac{1}{N}&#10;\end{align*}&#10;&#10;&#10;\end{document}"/>
  <p:tag name="IGUANATEXSIZE" val="20"/>
  <p:tag name="IGUANATEXCURSOR" val="417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,2111"/>
  <p:tag name="ORIGINALWIDTH" val="1614,548"/>
  <p:tag name="OUTPUTTYPE" val="PNG"/>
  <p:tag name="IGUANATEXVERSION" val="162"/>
  <p:tag name="LATEXADDIN" val="\documentclass{article}&#10;\usepackage{amsmath}&#10;\pagestyle{empty}&#10;\begin{document}&#10;&#10;\begin{align*}&#10;|\vec{k}\rangle = \frac{1}{\sqrt{N}} \sum_n \exp\left({\text{i}\vec{k}\cdot\vec{r}_n}\right) |n\rangle&#10;\end{align*}&#10;&#10;&#10;\end{document}"/>
  <p:tag name="IGUANATEXSIZE" val="20"/>
  <p:tag name="IGUANATEXCURSOR" val="18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0,7349"/>
  <p:tag name="ORIGINALWIDTH" val="184,4769"/>
  <p:tag name="OUTPUTTYPE" val="PNG"/>
  <p:tag name="IGUANATEXVERSION" val="162"/>
  <p:tag name="LATEXADDIN" val="\documentclass{article}&#10;\usepackage{amsmath}&#10;\pagestyle{empty}&#10;\begin{document}&#10;$J_{2,3}$&#10;&#10;&#10;&#10;\end{document}"/>
  <p:tag name="IGUANATEXSIZE" val="20"/>
  <p:tag name="IGUANATEXCURSOR" val="87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136,4829"/>
  <p:tag name="OUTPUTTYPE" val="PNG"/>
  <p:tag name="IGUANATEXVERSION" val="162"/>
  <p:tag name="LATEXADDIN" val="\documentclass{article}&#10;\usepackage{amsmath}&#10;\pagestyle{empty}&#10;\begin{document}&#10;&#10;\begin{align*}&#10;\hbar \vec{k}&#10;\end{align*}&#10;&#10;&#10;\end{document}"/>
  <p:tag name="IGUANATEXSIZE" val="20"/>
  <p:tag name="IGUANATEXCURSOR" val="10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3,7308"/>
  <p:tag name="ORIGINALWIDTH" val="317,2103"/>
  <p:tag name="OUTPUTTYPE" val="PNG"/>
  <p:tag name="IGUANATEXVERSION" val="161"/>
  <p:tag name="LATEXADDIN" val="\documentclass{article}&#10;\usepackage{amsmath}&#10;\pagestyle{empty}&#10;\begin{document}&#10;&#10;\begin{align*}&#10;\hbar E(\vec{k})&#10;\end{align*}&#10;&#10;&#10;\end{document}"/>
  <p:tag name="IGUANATEXSIZE" val="20"/>
  <p:tag name="IGUANATEXCURSOR" val="103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3,7308"/>
  <p:tag name="ORIGINALWIDTH" val="1196,85"/>
  <p:tag name="OUTPUTTYPE" val="PNG"/>
  <p:tag name="IGUANATEXVERSION" val="162"/>
  <p:tag name="LATEXADDIN" val="\documentclass{article}&#10;\usepackage{amsmath}&#10;\pagestyle{empty}&#10;\begin{document}&#10;&#10;\begin{align*}&#10;\hat{S}_{\text{tot.}}^z|\vec{k}\rangle &#10;&amp;= (NS-1) |\vec{k}\rangle&#10;\end{align*}&#10;&#10;&#10;\end{document}"/>
  <p:tag name="IGUANATEXSIZE" val="20"/>
  <p:tag name="IGUANATEXCURSOR" val="135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62,6921"/>
  <p:tag name="ORIGINALWIDTH" val="1808,774"/>
  <p:tag name="OUTPUTTYPE" val="PNG"/>
  <p:tag name="IGUANATEXVERSION" val="162"/>
  <p:tag name="LATEXADDIN" val="\documentclass{article}&#10;\usepackage{amsmath}&#10;\pagestyle{empty}&#10;\begin{document}&#10;&#10;&#10;\begin{align*}&#10;n_{\text{magnon}} &amp;\approx \int_0^\infty \frac{\text{DOS}(\omega)\text{d}\omega}{\exp(\hbar\omega/k_B T) -1}\\&#10;&amp;= \ldots \propto T^{3/2}&#10;\end{align*}&#10;&#10;&#10;\end{document}"/>
  <p:tag name="IGUANATEXSIZE" val="20"/>
  <p:tag name="IGUANATEXCURSOR" val="154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3,7308"/>
  <p:tag name="ORIGINALWIDTH" val="1196,85"/>
  <p:tag name="OUTPUTTYPE" val="PNG"/>
  <p:tag name="IGUANATEXVERSION" val="162"/>
  <p:tag name="LATEXADDIN" val="\documentclass{article}&#10;\usepackage{amsmath}&#10;\pagestyle{empty}&#10;\begin{document}&#10;&#10;\begin{align*}&#10;\hat{S}_{\text{tot.}}^z|\vec{k}\rangle &#10;&amp;= (NS-1) |\vec{k}\rangle&#10;\end{align*}&#10;&#10;&#10;\end{document}"/>
  <p:tag name="IGUANATEXSIZE" val="20"/>
  <p:tag name="IGUANATEXCURSOR" val="135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62,6921"/>
  <p:tag name="ORIGINALWIDTH" val="1808,774"/>
  <p:tag name="OUTPUTTYPE" val="PNG"/>
  <p:tag name="IGUANATEXVERSION" val="162"/>
  <p:tag name="LATEXADDIN" val="\documentclass{article}&#10;\usepackage{amsmath}&#10;\pagestyle{empty}&#10;\begin{document}&#10;&#10;&#10;\begin{align*}&#10;n_{\text{magnon}} &amp;\approx \int_0^\infty \frac{\text{DOS}(\omega)\text{d}\omega}{\exp(\hbar\omega/k_B T) -1}\\&#10;&amp;= \ldots \propto T^{3/2}&#10;\end{align*}&#10;&#10;&#10;\end{document}"/>
  <p:tag name="IGUANATEXSIZE" val="20"/>
  <p:tag name="IGUANATEXCURSOR" val="154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3,7308"/>
  <p:tag name="ORIGINALWIDTH" val="1196,85"/>
  <p:tag name="OUTPUTTYPE" val="PNG"/>
  <p:tag name="IGUANATEXVERSION" val="162"/>
  <p:tag name="LATEXADDIN" val="\documentclass{article}&#10;\usepackage{amsmath}&#10;\pagestyle{empty}&#10;\begin{document}&#10;&#10;\begin{align*}&#10;\hat{S}_{\text{tot.}}^z|\vec{k}\rangle &#10;&amp;= (NS-1) |\vec{k}\rangle&#10;\end{align*}&#10;&#10;&#10;\end{document}"/>
  <p:tag name="IGUANATEXSIZE" val="20"/>
  <p:tag name="IGUANATEXCURSOR" val="135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40,1575"/>
  <p:tag name="ORIGINALWIDTH" val="3320,585"/>
  <p:tag name="OUTPUTTYPE" val="PNG"/>
  <p:tag name="IGUANATEXVERSION" val="162"/>
  <p:tag name="LATEXADDIN" val="\documentclass{article}&#10;\usepackage{amsmath}&#10;\pagestyle{empty}&#10;\begin{document}&#10;&#10;&#10;\begin{align*}&#10;n_{\text{magnon}} &amp;\approx \int_0^\infty \frac{\text{DOS}(\omega)\text{d}\omega}{\exp(\hbar\omega/k_B T) -1}\\&#10;&amp;= \left(\frac{k_BT}{\hbar}\right)^\frac{3}{2} \int_0^\infty \frac{\sqrt{\frac{\hbar\omega}{k_BT}}}{\exp(\hbar\omega/k_B T) -1} \text{d} \left(\frac{\hbar\omega}{k_BT}\right) \propto T^{3/2}&#10;\end{align*}&#10;&#10;&#10;\end{document}"/>
  <p:tag name="IGUANATEXSIZE" val="20"/>
  <p:tag name="IGUANATEXCURSOR" val="382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36,183"/>
  <p:tag name="ORIGINALWIDTH" val="1370,829"/>
  <p:tag name="OUTPUTTYPE" val="PNG"/>
  <p:tag name="IGUANATEXVERSION" val="161"/>
  <p:tag name="LATEXADDIN" val="\documentclass{article}&#10;\usepackage{amsmath}&#10;\pagestyle{empty}&#10;\begin{document}&#10;&#10;\begin{align*}&#10;\hbar \omega \approx 2J S k^2 a^2\\&#10;\omega \approx k^2&#10;DOS(k)\text{d}k \propto q^2 \text{d}q\\&#10;DOS\text{d}\omega \propto \sqrt{\omega} \text{d}\omega&#10;\end{align*}&#10;&#10;&#10;&#10;\end{document}"/>
  <p:tag name="IGUANATEXSIZE" val="20"/>
  <p:tag name="IGUANATEXCURSOR" val="245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17,7353"/>
  <p:tag name="OUTPUTTYPE" val="PNG"/>
  <p:tag name="IGUANATEXVERSION" val="162"/>
  <p:tag name="LATEXADDIN" val="\documentclass{article}&#10;\usepackage{amsmath}&#10;\pagestyle{empty}&#10;\begin{document}&#10;&#10;&#10;\begin{align*}&#10;|0\rangle&#10;\end{align*}&#10;&#10;\end{document}"/>
  <p:tag name="IGUANATEXSIZE" val="20"/>
  <p:tag name="IGUANATEXCURSOR" val="11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2,48969"/>
  <p:tag name="ORIGINALWIDTH" val="41,99472"/>
  <p:tag name="OUTPUTTYPE" val="PNG"/>
  <p:tag name="IGUANATEXVERSION" val="162"/>
  <p:tag name="LATEXADDIN" val="\documentclass{article}&#10;\usepackage{amsmath}&#10;\pagestyle{empty}&#10;\begin{document}&#10;$1$&#10;&#10;&#10;&#10;\end{document}"/>
  <p:tag name="IGUANATEXSIZE" val="20"/>
  <p:tag name="IGUANATEXCURSOR" val="83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30,4837"/>
  <p:tag name="OUTPUTTYPE" val="PNG"/>
  <p:tag name="IGUANATEXVERSION" val="162"/>
  <p:tag name="LATEXADDIN" val="\documentclass{article}&#10;\usepackage{amsmath}&#10;\pagestyle{empty}&#10;\begin{document}&#10;&#10;&#10;\begin{align*}&#10;|n\rangle&#10;\end{align*}&#10;&#10;\end{document}"/>
  <p:tag name="IGUANATEXSIZE" val="20"/>
  <p:tag name="IGUANATEXCURSOR" val="9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7,4653"/>
  <p:tag name="ORIGINALWIDTH" val="1666,292"/>
  <p:tag name="OUTPUTTYPE" val="PNG"/>
  <p:tag name="IGUANATEXVERSION" val="162"/>
  <p:tag name="LATEXADDIN" val="\documentclass{article}&#10;\usepackage{amsmath}&#10;\pagestyle{empty}&#10;\begin{document}&#10;&#10;\begin{align*}&#10;|n_\sigma\rangle =   |S,S,\ldots,\underbrace{S-\sigma_n}_{n},\ldots,S\rangle&#10;\end{align*}&#10;&#10;&#10;\end{document}"/>
  <p:tag name="IGUANATEXSIZE" val="20"/>
  <p:tag name="IGUANATEXCURSOR" val="151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,2126"/>
  <p:tag name="ORIGINALWIDTH" val="2104,237"/>
  <p:tag name="OUTPUTTYPE" val="PNG"/>
  <p:tag name="IGUANATEXVERSION" val="162"/>
  <p:tag name="LATEXADDIN" val="\documentclass{article}&#10;\usepackage{amsmath}&#10;\pagestyle{empty}&#10;\begin{document}&#10;&#10;\begin{align*}&#10;\hat{S}_n^+ |n_\sigma\rangle =  \sqrt{2S}\sqrt{1-\frac{\sigma_n -1}{2S}} \sqrt{\sigma_n}|n_{\sigma-1}\rangle &#10;\end{align*}&#10;&#10;&#10;\end{document}"/>
  <p:tag name="IGUANATEXSIZE" val="20"/>
  <p:tag name="IGUANATEXCURSOR" val="196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,2126"/>
  <p:tag name="ORIGINALWIDTH" val="2110,986"/>
  <p:tag name="OUTPUTTYPE" val="PNG"/>
  <p:tag name="IGUANATEXVERSION" val="162"/>
  <p:tag name="LATEXADDIN" val="\documentclass{article}&#10;\usepackage{amsmath}&#10;\pagestyle{empty}&#10;\begin{document}&#10;&#10;\begin{align*}&#10;\hat{S}_n^- |n_\sigma\rangle =  \sqrt{2S} \sqrt{\sigma_n+1} \sqrt{1-\frac{\sigma_n}{2S}}|n_{\sigma+1}\rangle &#10;\end{align*}&#10;&#10;&#10;\end{document}"/>
  <p:tag name="IGUANATEXSIZE" val="20"/>
  <p:tag name="IGUANATEXCURSOR" val="17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7,4653"/>
  <p:tag name="ORIGINALWIDTH" val="1666,292"/>
  <p:tag name="OUTPUTTYPE" val="PNG"/>
  <p:tag name="IGUANATEXVERSION" val="162"/>
  <p:tag name="LATEXADDIN" val="\documentclass{article}&#10;\usepackage{amsmath}&#10;\pagestyle{empty}&#10;\begin{document}&#10;&#10;\begin{align*}&#10;|n_\sigma\rangle =   |S,S,\ldots,\underbrace{S-\sigma_n}_{n},\ldots,S\rangle&#10;\end{align*}&#10;&#10;&#10;\end{document}"/>
  <p:tag name="IGUANATEXSIZE" val="20"/>
  <p:tag name="IGUANATEXCURSOR" val="151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,2126"/>
  <p:tag name="ORIGINALWIDTH" val="2104,237"/>
  <p:tag name="OUTPUTTYPE" val="PNG"/>
  <p:tag name="IGUANATEXVERSION" val="162"/>
  <p:tag name="LATEXADDIN" val="\documentclass{article}&#10;\usepackage{amsmath}&#10;\pagestyle{empty}&#10;\begin{document}&#10;&#10;\begin{align*}&#10;\hat{S}_n^+ |n_\sigma\rangle =  \sqrt{2S}\sqrt{1-\frac{\sigma_n -1}{2S}} \sqrt{\sigma_n}|n_{\sigma-1}\rangle &#10;\end{align*}&#10;&#10;&#10;\end{document}"/>
  <p:tag name="IGUANATEXSIZE" val="20"/>
  <p:tag name="IGUANATEXCURSOR" val="196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,2126"/>
  <p:tag name="ORIGINALWIDTH" val="2110,986"/>
  <p:tag name="OUTPUTTYPE" val="PNG"/>
  <p:tag name="IGUANATEXVERSION" val="162"/>
  <p:tag name="LATEXADDIN" val="\documentclass{article}&#10;\usepackage{amsmath}&#10;\pagestyle{empty}&#10;\begin{document}&#10;&#10;\begin{align*}&#10;\hat{S}_n^- |n_\sigma\rangle =  \sqrt{2S} \sqrt{\sigma_n+1} \sqrt{1-\frac{\sigma_n}{2S}}|n_{\sigma+1}\rangle &#10;\end{align*}&#10;&#10;&#10;\end{document}"/>
  <p:tag name="IGUANATEXSIZE" val="20"/>
  <p:tag name="IGUANATEXCURSOR" val="17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,9868"/>
  <p:tag name="ORIGINALWIDTH" val="380,2025"/>
  <p:tag name="OUTPUTTYPE" val="PNG"/>
  <p:tag name="IGUANATEXVERSION" val="162"/>
  <p:tag name="LATEXADDIN" val="\documentclass{article}&#10;\usepackage{amsmath}&#10;\pagestyle{empty}&#10;\begin{document}&#10;&#10;\begin{align*}&#10;\sigma \leq 2S&#10;\end{align*}&#10;&#10;&#10;\end{document}"/>
  <p:tag name="IGUANATEXSIZE" val="20"/>
  <p:tag name="IGUANATEXCURSOR" val="110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,2126"/>
  <p:tag name="ORIGINALWIDTH" val="2464,192"/>
  <p:tag name="OUTPUTTYPE" val="PNG"/>
  <p:tag name="IGUANATEXVERSION" val="162"/>
  <p:tag name="LATEXADDIN" val="\documentclass{article}&#10;\usepackage{amsmath}&#10;\pagestyle{empty}&#10;\begin{document}&#10;&#10;\begin{align*}&#10;\hat{S}_n^- |n_{2S}\rangle =  \sqrt{2S} \sqrt{2S+1} \sqrt{1-\frac{2S}{2S}}|n_{2S+1}\rangle = 0 &#10;\end{align*}&#10;&#10;&#10;\end{document}"/>
  <p:tag name="IGUANATEXSIZE" val="20"/>
  <p:tag name="IGUANATEXCURSOR" val="190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7,4653"/>
  <p:tag name="ORIGINALWIDTH" val="1666,292"/>
  <p:tag name="OUTPUTTYPE" val="PNG"/>
  <p:tag name="IGUANATEXVERSION" val="162"/>
  <p:tag name="LATEXADDIN" val="\documentclass{article}&#10;\usepackage{amsmath}&#10;\pagestyle{empty}&#10;\begin{document}&#10;&#10;\begin{align*}&#10;|n_\sigma\rangle =   |S,S,\ldots,\underbrace{S-\sigma_n}_{n},\ldots,S\rangle&#10;\end{align*}&#10;&#10;&#10;\end{document}"/>
  <p:tag name="IGUANATEXSIZE" val="20"/>
  <p:tag name="IGUANATEXCURSOR" val="151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heme/theme1.xml><?xml version="1.0" encoding="utf-8"?>
<a:theme xmlns:a="http://schemas.openxmlformats.org/drawingml/2006/main" name="PPT_UniKN">
  <a:themeElements>
    <a:clrScheme name="UNIK Farben PowerPoint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009AD1"/>
      </a:accent1>
      <a:accent2>
        <a:srgbClr val="59B6DC"/>
      </a:accent2>
      <a:accent3>
        <a:srgbClr val="A0D3E6"/>
      </a:accent3>
      <a:accent4>
        <a:srgbClr val="C8E5EF"/>
      </a:accent4>
      <a:accent5>
        <a:srgbClr val="B2B2B2"/>
      </a:accent5>
      <a:accent6>
        <a:srgbClr val="808080"/>
      </a:accent6>
      <a:hlink>
        <a:srgbClr val="5F5F5F"/>
      </a:hlink>
      <a:folHlink>
        <a:srgbClr val="919191"/>
      </a:folHlink>
    </a:clrScheme>
    <a:fontScheme name="UNIK Schrifte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äsentation7" id="{C2ACFBF1-D273-2A45-BA74-4F502F60B375}" vid="{0EE5357B-5458-6C42-B046-B27BD377E1CB}"/>
    </a:ext>
  </a:extLst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Präsentation_16-9</Template>
  <TotalTime>0</TotalTime>
  <Words>4276</Words>
  <Application>Microsoft Office PowerPoint</Application>
  <PresentationFormat>Breitbild</PresentationFormat>
  <Paragraphs>1367</Paragraphs>
  <Slides>76</Slides>
  <Notes>61</Notes>
  <HiddenSlides>9</HiddenSlides>
  <MMClips>0</MMClips>
  <ScaleCrop>false</ScaleCrop>
  <HeadingPairs>
    <vt:vector size="6" baseType="variant">
      <vt:variant>
        <vt:lpstr>Verwendete Schriftarten</vt:lpstr>
      </vt:variant>
      <vt:variant>
        <vt:i4>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76</vt:i4>
      </vt:variant>
    </vt:vector>
  </HeadingPairs>
  <TitlesOfParts>
    <vt:vector size="79" baseType="lpstr">
      <vt:lpstr>Arial</vt:lpstr>
      <vt:lpstr>Calibri</vt:lpstr>
      <vt:lpstr>PPT_UniKN</vt:lpstr>
      <vt:lpstr>PowerPoint-Präsentation</vt:lpstr>
      <vt:lpstr>Motivation</vt:lpstr>
      <vt:lpstr>Motivation</vt:lpstr>
      <vt:lpstr>Classification</vt:lpstr>
      <vt:lpstr>Spin-operators</vt:lpstr>
      <vt:lpstr>Heisenberg Theory of Ferromagnetism</vt:lpstr>
      <vt:lpstr>Heisenberg Theory of Ferromagnetism</vt:lpstr>
      <vt:lpstr>Bloch Theory of Ferromagnetism</vt:lpstr>
      <vt:lpstr>Bloch Theory of Ferromagnetism</vt:lpstr>
      <vt:lpstr>Bloch Theory of Ferromagnetism</vt:lpstr>
      <vt:lpstr>Bloch Theory of Ferromagnetism</vt:lpstr>
      <vt:lpstr>Bloch Theory of Ferromagnetism</vt:lpstr>
      <vt:lpstr>Bloch Theory of Ferromagnetism</vt:lpstr>
      <vt:lpstr>Bloch Theory of Ferromagnetism</vt:lpstr>
      <vt:lpstr>Bloch Theory of Ferromagnetism</vt:lpstr>
      <vt:lpstr>Bloch Theory of Ferromagnetism</vt:lpstr>
      <vt:lpstr>Bloch Theory of Ferromagnetism</vt:lpstr>
      <vt:lpstr>Ferromagnetic Dispersion Relation</vt:lpstr>
      <vt:lpstr>Ferromagnetic Dispersion Relation</vt:lpstr>
      <vt:lpstr>Ferromagnetic Dispersion Relation</vt:lpstr>
      <vt:lpstr>Ferromagnetic Dispersion Relation</vt:lpstr>
      <vt:lpstr>Ferromagnetic Dispersion Relation</vt:lpstr>
      <vt:lpstr>Ferromagnetic Dispersion Relation with a Magnetic Field</vt:lpstr>
      <vt:lpstr>Ferromagnetic Dispersion Relation with a Magnetic Field</vt:lpstr>
      <vt:lpstr>Recap</vt:lpstr>
      <vt:lpstr>Recap</vt:lpstr>
      <vt:lpstr>Recap</vt:lpstr>
      <vt:lpstr>Recap</vt:lpstr>
      <vt:lpstr>Recap</vt:lpstr>
      <vt:lpstr>Magnons as Bosons</vt:lpstr>
      <vt:lpstr>Magnons as Bosons</vt:lpstr>
      <vt:lpstr>Magnons as Bosons</vt:lpstr>
      <vt:lpstr>Spin-Boson Transformation</vt:lpstr>
      <vt:lpstr>A Spin-Boson Transformation</vt:lpstr>
      <vt:lpstr>A Spin-Boson Transformation</vt:lpstr>
      <vt:lpstr>A Spin-Boson Transformation</vt:lpstr>
      <vt:lpstr>A Spin-Boson Transformation</vt:lpstr>
      <vt:lpstr>A Spin-Boson Transformation</vt:lpstr>
      <vt:lpstr>The Holstein Primakoff Spin-Boson Transformation</vt:lpstr>
      <vt:lpstr>PowerPoint-Präsentation</vt:lpstr>
      <vt:lpstr>The Holstein Primakoff Spin-Boson Transformation</vt:lpstr>
      <vt:lpstr>Holstein-Primakoff(HP)</vt:lpstr>
      <vt:lpstr>The Holstein Primakoff Spin-Boson Transformation</vt:lpstr>
      <vt:lpstr>Linearized Holstein-Primakoff</vt:lpstr>
      <vt:lpstr>Holstein-Primakoff</vt:lpstr>
      <vt:lpstr>Holstein-Primakoff</vt:lpstr>
      <vt:lpstr>Holstein-Primakoff</vt:lpstr>
      <vt:lpstr>Holstein-Primakoff</vt:lpstr>
      <vt:lpstr>Holstein-Primakoff</vt:lpstr>
      <vt:lpstr>Holstein-Primakoff</vt:lpstr>
      <vt:lpstr>Holstein-Primakoff</vt:lpstr>
      <vt:lpstr>Holstein-Primakoff</vt:lpstr>
      <vt:lpstr>Holstein-Primakoff</vt:lpstr>
      <vt:lpstr>Holstein-Primakoff</vt:lpstr>
      <vt:lpstr>Holstein-Primakoff Dispersion Relation</vt:lpstr>
      <vt:lpstr>Holstein-Primakoff</vt:lpstr>
      <vt:lpstr>Holstein-Primakoff</vt:lpstr>
      <vt:lpstr>Holstein-Primakoff &amp; Bogoliubov Transformation</vt:lpstr>
      <vt:lpstr>Holstein-Primakoff &amp; Bogoliubov Transformation</vt:lpstr>
      <vt:lpstr>Holstein-Primakoff &amp; Bogoliubov Transformation</vt:lpstr>
      <vt:lpstr>Holstein-Primakoff &amp; Bogoliubov Transformation</vt:lpstr>
      <vt:lpstr>Holstein-Primakoff &amp; Bogoliubov Transformation</vt:lpstr>
      <vt:lpstr>Holstein-Primakoff &amp; Bogoliubov Transformation</vt:lpstr>
      <vt:lpstr>Holstein-Primakoff &amp; Bogoliubov Transformation</vt:lpstr>
      <vt:lpstr>Holstein-Primakoff &amp; Bogoliubov Transformation</vt:lpstr>
      <vt:lpstr>Holstein-Primakoff &amp; Bogoliubov Transformation</vt:lpstr>
      <vt:lpstr>Holstein-Primakoff &amp; Bogoliubov Transformation</vt:lpstr>
      <vt:lpstr>Holstein-Primakoff &amp; Bogoliubov Transformation</vt:lpstr>
      <vt:lpstr>Holstein-Primakoff &amp; Bogoliubov Transformation</vt:lpstr>
      <vt:lpstr>Holstein-Primakoff &amp; Bogoliubov Transformation</vt:lpstr>
      <vt:lpstr>Holstein-Primakoff &amp; Bogoliubov Transformation</vt:lpstr>
      <vt:lpstr>Holstein-Primakoff &amp; Bogoliubov Transformation</vt:lpstr>
      <vt:lpstr>Holstein-Primakoff &amp; Bogoliubov Transformation</vt:lpstr>
      <vt:lpstr>Visualising a Magnon</vt:lpstr>
      <vt:lpstr>Visualising a Magnon</vt:lpstr>
      <vt:lpstr>Outlook</vt:lpstr>
    </vt:vector>
  </TitlesOfParts>
  <Company>Universität Konstanz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Titel der Präsentation mit Bild, Typografie: Arial Bold, maximal  über vier Zeilen</dc:title>
  <dc:creator>Annalena.Kampermann</dc:creator>
  <dc:description>Vorlage Praesentation – Office 2010;_x000d_
Version 010;_x000d_
2015-03-03;</dc:description>
  <cp:lastModifiedBy>Julian Beisch</cp:lastModifiedBy>
  <cp:revision>187</cp:revision>
  <cp:lastPrinted>2024-12-03T20:13:17Z</cp:lastPrinted>
  <dcterms:created xsi:type="dcterms:W3CDTF">2022-11-02T07:03:49Z</dcterms:created>
  <dcterms:modified xsi:type="dcterms:W3CDTF">2024-12-16T21:20:50Z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Erstellt von">
    <vt:lpwstr>STRICHPUNKT</vt:lpwstr>
  </property>
  <property fmtid="{D5CDD505-2E9C-101B-9397-08002B2CF9AE}" pid="3" name="Erstellt am">
    <vt:lpwstr>10.10.2014</vt:lpwstr>
  </property>
  <property fmtid="{D5CDD505-2E9C-101B-9397-08002B2CF9AE}" pid="4" name="Bearbeiter">
    <vt:lpwstr>gadamovich | office implementation</vt:lpwstr>
  </property>
  <property fmtid="{D5CDD505-2E9C-101B-9397-08002B2CF9AE}" pid="5" name="Version">
    <vt:lpwstr>010</vt:lpwstr>
  </property>
  <property fmtid="{D5CDD505-2E9C-101B-9397-08002B2CF9AE}" pid="6" name="Version vom">
    <vt:lpwstr>03.03.2015</vt:lpwstr>
  </property>
</Properties>
</file>